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301" r:id="rId2"/>
    <p:sldId id="256" r:id="rId3"/>
    <p:sldId id="257" r:id="rId4"/>
    <p:sldId id="304" r:id="rId5"/>
    <p:sldId id="305" r:id="rId6"/>
    <p:sldId id="260" r:id="rId7"/>
    <p:sldId id="306" r:id="rId8"/>
    <p:sldId id="264" r:id="rId9"/>
    <p:sldId id="308" r:id="rId10"/>
    <p:sldId id="320" r:id="rId11"/>
    <p:sldId id="323" r:id="rId12"/>
    <p:sldId id="321" r:id="rId13"/>
    <p:sldId id="324" r:id="rId14"/>
    <p:sldId id="309" r:id="rId15"/>
    <p:sldId id="310" r:id="rId16"/>
    <p:sldId id="311" r:id="rId17"/>
    <p:sldId id="312" r:id="rId18"/>
    <p:sldId id="278" r:id="rId19"/>
    <p:sldId id="325" r:id="rId20"/>
    <p:sldId id="313" r:id="rId21"/>
    <p:sldId id="314" r:id="rId22"/>
    <p:sldId id="279" r:id="rId23"/>
  </p:sldIdLst>
  <p:sldSz cx="12192000" cy="6858000"/>
  <p:notesSz cx="6858000" cy="9144000"/>
  <p:embeddedFontLst>
    <p:embeddedFont>
      <p:font typeface="TH Sarabun New" panose="020B0500040200020003" pitchFamily="34" charset="-34"/>
      <p:regular r:id="rId25"/>
      <p:bold r:id="rId26"/>
      <p:italic r:id="rId27"/>
      <p:boldItalic r:id="rId28"/>
    </p:embeddedFont>
    <p:embeddedFont>
      <p:font typeface="Cordia New" panose="020B0304020202020204" pitchFamily="34" charset="-34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MS PGothic" panose="020B0600070205080204" pitchFamily="34" charset="-128"/>
      <p:regular r:id="rId35"/>
    </p:embeddedFont>
    <p:embeddedFont>
      <p:font typeface="TH SarabunPSK" panose="020B0500040200020003" pitchFamily="34" charset="-34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Angsana New" panose="02020603050405020304" pitchFamily="18" charset="-34"/>
      <p:regular r:id="rId44"/>
      <p:bold r:id="rId45"/>
      <p:italic r:id="rId46"/>
      <p:boldItalic r:id="rId47"/>
    </p:embeddedFont>
    <p:embeddedFont>
      <p:font typeface="Wingdings 2" panose="05020102010507070707" pitchFamily="18" charset="2"/>
      <p:regular r:id="rId48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3Ou23l+A1qzYZtLlooM+A==" hashData="xX6IcytzPUNcnq+SzwEqgAB3a3Rb1fRHDLkkCGfmruOIne/qbO+fUztgqoF0O51JHgD8pZKP3v4yCsgNQ0ZR9g=="/>
  <p:extLst>
    <p:ext uri="{521415D9-36F7-43E2-AB2F-B90AF26B5E84}">
      <p14:sectionLst xmlns:p14="http://schemas.microsoft.com/office/powerpoint/2010/main">
        <p14:section name="รู้จักCTและ Coding" id="{F6ECD961-FD17-41E7-BC2B-42895BA46847}">
          <p14:sldIdLst>
            <p14:sldId id="301"/>
            <p14:sldId id="256"/>
            <p14:sldId id="257"/>
            <p14:sldId id="304"/>
            <p14:sldId id="305"/>
            <p14:sldId id="260"/>
            <p14:sldId id="306"/>
            <p14:sldId id="264"/>
            <p14:sldId id="308"/>
            <p14:sldId id="320"/>
            <p14:sldId id="323"/>
            <p14:sldId id="321"/>
            <p14:sldId id="324"/>
            <p14:sldId id="309"/>
            <p14:sldId id="310"/>
            <p14:sldId id="311"/>
            <p14:sldId id="312"/>
            <p14:sldId id="278"/>
            <p14:sldId id="325"/>
            <p14:sldId id="313"/>
            <p14:sldId id="314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4" autoAdjust="0"/>
    <p:restoredTop sz="84919" autoAdjust="0"/>
  </p:normalViewPr>
  <p:slideViewPr>
    <p:cSldViewPr snapToGrid="0">
      <p:cViewPr varScale="1">
        <p:scale>
          <a:sx n="75" d="100"/>
          <a:sy n="75" d="100"/>
        </p:scale>
        <p:origin x="104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D2B2E-F9E1-4F44-9BBF-483FE4999AA2}" type="datetimeFigureOut">
              <a:rPr lang="th-TH" smtClean="0"/>
              <a:t>03/04/63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175C6-695B-493F-8DEE-7D880488E9F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683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643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 smtClean="0"/>
              <a:t>1.</a:t>
            </a:r>
            <a:r>
              <a:rPr lang="th-TH" baseline="0" dirty="0" smtClean="0"/>
              <a:t>อภิปรายว่าเคยใช้ </a:t>
            </a:r>
            <a:r>
              <a:rPr lang="en-US" baseline="0" dirty="0" smtClean="0"/>
              <a:t>software </a:t>
            </a:r>
            <a:r>
              <a:rPr lang="th-TH" baseline="0" dirty="0" smtClean="0"/>
              <a:t>โปรแกรมหรือ </a:t>
            </a:r>
            <a:r>
              <a:rPr lang="en-US" baseline="0" dirty="0" smtClean="0"/>
              <a:t>application </a:t>
            </a:r>
            <a:r>
              <a:rPr lang="th-TH" baseline="0" dirty="0" smtClean="0"/>
              <a:t>เหล่านี้หรือไม่</a:t>
            </a:r>
          </a:p>
          <a:p>
            <a:pPr marL="0" indent="0">
              <a:buNone/>
            </a:pPr>
            <a:r>
              <a:rPr lang="en-US" baseline="0" dirty="0" smtClean="0"/>
              <a:t>-</a:t>
            </a:r>
            <a:r>
              <a:rPr lang="th-TH" baseline="0" dirty="0" smtClean="0"/>
              <a:t> </a:t>
            </a:r>
            <a:r>
              <a:rPr lang="en-US" baseline="0" dirty="0" smtClean="0"/>
              <a:t>icon</a:t>
            </a:r>
            <a:r>
              <a:rPr lang="th-TH" baseline="0" dirty="0" smtClean="0"/>
              <a:t> แต่ละอันคืออะไร ใช้ทำอะไร</a:t>
            </a:r>
          </a:p>
          <a:p>
            <a:pPr marL="0" indent="0">
              <a:buNone/>
            </a:pPr>
            <a:r>
              <a:rPr lang="en-US" baseline="0" dirty="0" smtClean="0"/>
              <a:t>2.</a:t>
            </a:r>
            <a:r>
              <a:rPr lang="th-TH" baseline="0" dirty="0" smtClean="0"/>
              <a:t> สิ่งเหล่านี้ส่งผลต่อวิถีชีวิตของเราอย่างไร ยกตัวอย่างในชีวิตประจำวันของตนเอง เช่น</a:t>
            </a:r>
          </a:p>
          <a:p>
            <a:pPr marL="285750" indent="-285750">
              <a:buFontTx/>
              <a:buChar char="-"/>
            </a:pPr>
            <a:r>
              <a:rPr lang="th-TH" baseline="0" dirty="0" smtClean="0"/>
              <a:t>วิธีการทำงานของเราเปลี่ยนไปอย่างไร เช่น เมื่อก่อนใช้พิมพ์ดีดลงบนกระดาษ ใส่ซองจม. ส่งไปให้เพื่อนใช้เวลาเป็นอาทิตย์ อย่างเร็วหน่อยก็ส่ง</a:t>
            </a:r>
            <a:r>
              <a:rPr lang="th-TH" baseline="0" dirty="0" err="1" smtClean="0"/>
              <a:t>แฟกส์</a:t>
            </a:r>
            <a:r>
              <a:rPr lang="th-TH" baseline="0" dirty="0" smtClean="0"/>
              <a:t> เดี๋ยวนี้พิมพ์เสร็จส่งไฟล์ทางอี</a:t>
            </a:r>
            <a:r>
              <a:rPr lang="th-TH" baseline="0" dirty="0" err="1" smtClean="0"/>
              <a:t>เมล</a:t>
            </a:r>
            <a:r>
              <a:rPr lang="th-TH" baseline="0" dirty="0" smtClean="0"/>
              <a:t>เลยใช้เวลาไม่กี่นาที</a:t>
            </a:r>
          </a:p>
          <a:p>
            <a:pPr marL="285750" indent="-285750">
              <a:buFontTx/>
              <a:buChar char="-"/>
            </a:pPr>
            <a:r>
              <a:rPr lang="th-TH" dirty="0" smtClean="0"/>
              <a:t>จะค้นหาความรู้อะไรสักอย่างหนึ่ง</a:t>
            </a:r>
            <a:r>
              <a:rPr lang="th-TH" baseline="0" dirty="0" smtClean="0"/>
              <a:t> ต้องเดินทางไปห้องสมุด ไปหาหนังสือมาอ่าน บางทีไม่มีที่ห้องสมุดที่เราไปหา ก็ต้องไปตามหาหลายที่ เดี๋ยวนี้อยากรู้อะไรถาม</a:t>
            </a:r>
            <a:r>
              <a:rPr lang="th-TH" baseline="0" dirty="0" err="1" smtClean="0"/>
              <a:t>อากู๋</a:t>
            </a:r>
            <a:r>
              <a:rPr lang="th-TH" baseline="0" dirty="0" smtClean="0"/>
              <a:t> ความรู้อยู่ที่ปลายนิ้ว</a:t>
            </a:r>
          </a:p>
          <a:p>
            <a:pPr marL="285750" indent="-285750">
              <a:buFontTx/>
              <a:buChar char="-"/>
            </a:pPr>
            <a:r>
              <a:rPr lang="th-TH" baseline="0" dirty="0" smtClean="0"/>
              <a:t>เมื่อก่อนอยากติดต่อกับเพื่อน อยากแชร์ความคิดความรู้สึก อยากเล่าประสบการณ์ประทับใจ อยากแชร์ภาพถ่าย ทำไม่ได้ คิดถึงใครต้องฝากบอกไปกับท้องฟ้า ดวงจันทร์ ดวงดาวไปกระซิบบอกเธอ แต่เดี๋ยวนี้ทำได้ทันทีผ่าน </a:t>
            </a:r>
            <a:r>
              <a:rPr lang="en-US" baseline="0" dirty="0" smtClean="0"/>
              <a:t>Facebook </a:t>
            </a:r>
            <a:r>
              <a:rPr lang="th-TH" baseline="0" dirty="0" err="1" smtClean="0"/>
              <a:t>และไลน์</a:t>
            </a:r>
            <a:r>
              <a:rPr lang="th-TH" baseline="0" dirty="0" smtClean="0"/>
              <a:t> อยากคุยกันแบบเห็นหน้าแม้อยู่ห่างกันคนละซีกโลกก็ทำได้ อยู่ตรงไหนก็ตามได้ </a:t>
            </a:r>
            <a:r>
              <a:rPr lang="en-US" baseline="0" dirty="0" smtClean="0"/>
              <a:t>check in </a:t>
            </a:r>
            <a:r>
              <a:rPr lang="th-TH" baseline="0" dirty="0" smtClean="0"/>
              <a:t>ตลอด แชร์</a:t>
            </a:r>
            <a:r>
              <a:rPr lang="th-TH" baseline="0" dirty="0" err="1" smtClean="0"/>
              <a:t>โลเคชั่น</a:t>
            </a:r>
            <a:r>
              <a:rPr lang="th-TH" baseline="0" dirty="0" smtClean="0"/>
              <a:t>ตลอด</a:t>
            </a:r>
          </a:p>
          <a:p>
            <a:pPr marL="285750" indent="-285750">
              <a:buFontTx/>
              <a:buChar char="-"/>
            </a:pPr>
            <a:r>
              <a:rPr lang="th-TH" baseline="0" dirty="0" smtClean="0"/>
              <a:t>อยากดูหนังฟังเพลง เมื่อก่อนต้องไปโรงหนัง ซื้อตั๋วก็แพง นั่งดูอยู่ถ้าคนข้าง ๆ ไร้มารยาทคุยกันเสียงดัง เด็กร้องไห้ ก็เสียอารมณ์อีก เดี๋ยวนี้นอนดูอยู่ที่บ้าน อยากดูเมื่อไหร่ หรืออยากดูซ้ำกี่รอบก็ได้</a:t>
            </a:r>
          </a:p>
          <a:p>
            <a:pPr marL="285750" indent="-285750">
              <a:buFontTx/>
              <a:buChar char="-"/>
            </a:pPr>
            <a:r>
              <a:rPr lang="th-TH" baseline="0" dirty="0" smtClean="0"/>
              <a:t>เมื่อก่อนจะซื้อของต้องไปห้าง เดี๋ยวนี้นอนอยู่บนเตียงก็ซื้อของได้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5153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th-TH" dirty="0" smtClean="0"/>
              <a:t>. </a:t>
            </a:r>
            <a:r>
              <a:rPr lang="en-US" dirty="0" smtClean="0"/>
              <a:t>software </a:t>
            </a:r>
            <a:r>
              <a:rPr lang="th-TH" dirty="0" smtClean="0"/>
              <a:t>โปรแกรมหรือ </a:t>
            </a:r>
            <a:r>
              <a:rPr lang="en-US" dirty="0" smtClean="0"/>
              <a:t>application </a:t>
            </a:r>
            <a:r>
              <a:rPr lang="th-TH" dirty="0" smtClean="0"/>
              <a:t>เหล่านี้สำคัญอย่างไร</a:t>
            </a:r>
            <a:r>
              <a:rPr lang="th-TH" baseline="0" dirty="0" smtClean="0"/>
              <a:t> และใครเป็นคนที่สร้างสิ่งเหล่านี้ขึ้นมาให้เราใช้</a:t>
            </a:r>
          </a:p>
          <a:p>
            <a:r>
              <a:rPr lang="th-TH" baseline="0" dirty="0" smtClean="0"/>
              <a:t>ชมคลิปจากนาทีที่ </a:t>
            </a:r>
            <a:r>
              <a:rPr lang="en-US" baseline="0" dirty="0" smtClean="0"/>
              <a:t>00.00-04.21 </a:t>
            </a:r>
          </a:p>
          <a:p>
            <a:r>
              <a:rPr lang="th-TH" baseline="0" dirty="0" smtClean="0"/>
              <a:t>สรุปว่าผู้ที่พัฒนาสิ่งเหล่านี้ขึ้นมาก็คือนักพัฒนา </a:t>
            </a:r>
            <a:r>
              <a:rPr lang="en-US" baseline="0" dirty="0" smtClean="0"/>
              <a:t>software </a:t>
            </a:r>
            <a:r>
              <a:rPr lang="th-TH" baseline="0" dirty="0" smtClean="0"/>
              <a:t>หรือ โปรแกรมเมอร์ </a:t>
            </a:r>
          </a:p>
          <a:p>
            <a:r>
              <a:rPr lang="th-TH" baseline="0" dirty="0" smtClean="0"/>
              <a:t>คอมพิวเตอร์จะทำงานไม่ได้ถ้าไม่มี </a:t>
            </a:r>
            <a:r>
              <a:rPr lang="en-US" baseline="0" dirty="0" smtClean="0"/>
              <a:t>software </a:t>
            </a:r>
            <a:r>
              <a:rPr lang="th-TH" baseline="0" dirty="0" smtClean="0"/>
              <a:t>ใน </a:t>
            </a:r>
            <a:r>
              <a:rPr lang="en-US" baseline="0" dirty="0" smtClean="0"/>
              <a:t>software </a:t>
            </a:r>
            <a:r>
              <a:rPr lang="th-TH" baseline="0" dirty="0" smtClean="0"/>
              <a:t>จะมีโปรแกรมต่าง ๆ ที่โปรแกรมเมอร์พัฒนาขึ้นมาสั่งงานให้คอมพิวเตอร์ทำงาน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5384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 smtClean="0"/>
              <a:t>อธิบายความหมายของการเขียนโปรแกรม และความสัมพันธ์กับการเขียนโค้ด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37102-0463-49D2-BFFA-55C866DD750B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3997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 smtClean="0"/>
              <a:t>อธิบายความหมายของการเขียนโปรแกรม และความสัมพันธ์กับการเขียนโค้ด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 smtClean="0"/>
              <a:t>สรุปว่าการเขียนโค้ดเป็นเหมือนการเรียนรู้ภาษาใหม่อีก</a:t>
            </a:r>
            <a:r>
              <a:rPr lang="th-TH" baseline="0" dirty="0" smtClean="0"/>
              <a:t> </a:t>
            </a:r>
            <a:r>
              <a:rPr lang="en-US" baseline="0" dirty="0" smtClean="0"/>
              <a:t>1</a:t>
            </a:r>
            <a:r>
              <a:rPr lang="th-TH" baseline="0" dirty="0" smtClean="0"/>
              <a:t> ภาษา คือภาษาคอมพิวเตอร์ เพื่อจะสื่อสารและสั่งงานคอมพิวเตอร์ได้ </a:t>
            </a:r>
            <a:r>
              <a:rPr lang="th-TH" dirty="0" smtClean="0"/>
              <a:t> </a:t>
            </a:r>
          </a:p>
          <a:p>
            <a:pPr marL="0" indent="0">
              <a:buNone/>
            </a:pP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37102-0463-49D2-BFFA-55C866DD750B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3997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th-TH" dirty="0" smtClean="0"/>
              <a:t>ชมคลิป</a:t>
            </a:r>
            <a:r>
              <a:rPr lang="th-TH" baseline="0" dirty="0" smtClean="0"/>
              <a:t>แล้วร่วมกันอภิปรายสรุปเพื่อตอบคำถามว่าคนที่จะทำเป็นโปรแกรมเมอร์ควรมีลักษณะนิสัยและทักษะพื้นฐานเป็นอย่างไร </a:t>
            </a:r>
          </a:p>
          <a:p>
            <a:pPr marL="342900" indent="-342900">
              <a:buAutoNum type="arabicPeriod"/>
            </a:pPr>
            <a:r>
              <a:rPr lang="th-TH" baseline="0" dirty="0" smtClean="0"/>
              <a:t>เขียนคำตอบของกลุ่มในรูปผังความคิดหรือรูปแบบอื่นๆ กลุ่มละ </a:t>
            </a:r>
            <a:r>
              <a:rPr lang="en-US" baseline="0" dirty="0" smtClean="0"/>
              <a:t>1</a:t>
            </a:r>
            <a:r>
              <a:rPr lang="th-TH" baseline="0" dirty="0" smtClean="0"/>
              <a:t> ผลงาน</a:t>
            </a:r>
          </a:p>
          <a:p>
            <a:pPr marL="342900" indent="-342900">
              <a:buAutoNum type="arabicPeriod"/>
            </a:pPr>
            <a:r>
              <a:rPr lang="th-TH" baseline="0" dirty="0" smtClean="0"/>
              <a:t>ตัวแทนกลุ่มนำเสนอ</a:t>
            </a:r>
          </a:p>
          <a:p>
            <a:pPr marL="342900" indent="-342900">
              <a:buAutoNum type="arabicPeriod"/>
            </a:pPr>
            <a:r>
              <a:rPr lang="th-TH" baseline="0" dirty="0" smtClean="0"/>
              <a:t>สรุปร่วมกันถึงลักษณะนิสัยและทักษะพื้นฐานที่สำคัญของคนที่จะทำงานเป็นโปรแกรมเมอร์ เช่น มีลักษณะนิสัยชอบจัดเรียงลำดับ จัดระบบ มีการคิดเป็นเหตุผล มีตรรกะ มีจินตนาการ มีการคิดที่เป็นระบบ และมีทักษะพื้นฐานทางวิทยาศาสตร์ คณิตศาสตร์  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4763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 smtClean="0"/>
              <a:t>เชื่อมโยงจากประเด็นสำคัญในคลิปที่ผ่านมาว่า </a:t>
            </a:r>
          </a:p>
          <a:p>
            <a:pPr marL="342900" indent="-342900">
              <a:buAutoNum type="arabicPeriod"/>
            </a:pPr>
            <a:r>
              <a:rPr lang="th-TH" dirty="0" smtClean="0"/>
              <a:t>ลักษณะหนึ่งของคนที่จะเขียนโปรแกรมหรือเขียนโค้ดได้</a:t>
            </a:r>
            <a:r>
              <a:rPr lang="th-TH" baseline="0" dirty="0" smtClean="0"/>
              <a:t> หรือ</a:t>
            </a:r>
            <a:r>
              <a:rPr lang="th-TH" dirty="0" smtClean="0"/>
              <a:t>เป็นโปรแกรมเมอร์</a:t>
            </a:r>
            <a:r>
              <a:rPr lang="th-TH" baseline="0" dirty="0" smtClean="0"/>
              <a:t> </a:t>
            </a:r>
            <a:r>
              <a:rPr lang="th-TH" dirty="0" smtClean="0"/>
              <a:t>ต้องเป็นคนที่มีการคิดที่เป็นระบบ ซึ่งในวิทยาการคอมพิวเตอร์ได้ใช้คำว่า การคิดเชิงคำนวณ (</a:t>
            </a:r>
            <a:r>
              <a:rPr lang="en-US" dirty="0" smtClean="0"/>
              <a:t>Computational Thinking) </a:t>
            </a:r>
          </a:p>
          <a:p>
            <a:pPr marL="342900" indent="-342900">
              <a:buAutoNum type="arabicPeriod"/>
            </a:pPr>
            <a:r>
              <a:rPr lang="th-TH" dirty="0" smtClean="0"/>
              <a:t>การเขียนโปรแกรมหรือการเขียนโค้ดต้องอาศัยทักษะการคิดเชิงคำนวณเพื่อให้สามารถแก้ปัญหาได้สำเร็จ ในขณะเดียวกันการฝึกการเขียนโปรแกรมหรือการอ่านและเขียนโค้ดก็ช่วยส่งเสริมให้ผู้เรียนได้รับการพัฒนาทักษะการคิดเชิงคำนวณ</a:t>
            </a:r>
          </a:p>
          <a:p>
            <a:pPr marL="342900" indent="-342900">
              <a:buAutoNum type="arabicPeriod"/>
            </a:pPr>
            <a:r>
              <a:rPr lang="th-TH" baseline="0" dirty="0" smtClean="0"/>
              <a:t>การเรียนเกี่ยวกับการคิดเชิงคำนวณและการเขียนโค้ดสามารถเรียนรู้ได้ในวิชาวิทยาการคอมพิวเตอร์</a:t>
            </a:r>
            <a:endParaRPr lang="th-T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9362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th-TH" dirty="0" smtClean="0"/>
              <a:t>เชื่อมโยงจากประเด็นสำคัญในคลิปที่ผ่านมา</a:t>
            </a:r>
            <a:r>
              <a:rPr lang="th-TH" baseline="0" dirty="0" smtClean="0"/>
              <a:t>ว่า ลักษณะหนึ่งของคนที่จะเขียนโปรแกรมหรือเป็นโปรแกรมเมอร์ได้ต้องเป็นคนที่มีการคิดที่เป็นระบบ ซึ่งในวิทยาการคอมพิวเตอร์ได้ใช้คำว่า การคิดเชิงคำนวณ </a:t>
            </a:r>
            <a:r>
              <a:rPr lang="en-US" baseline="0" dirty="0" smtClean="0"/>
              <a:t>(Computational Thinking</a:t>
            </a:r>
            <a:r>
              <a:rPr lang="th-TH" baseline="0" dirty="0" smtClean="0"/>
              <a:t>)</a:t>
            </a:r>
            <a:r>
              <a:rPr lang="en-US" baseline="0" dirty="0" smtClean="0"/>
              <a:t> </a:t>
            </a:r>
            <a:r>
              <a:rPr lang="th-TH" baseline="0" dirty="0" smtClean="0"/>
              <a:t> </a:t>
            </a:r>
            <a:endParaRPr lang="th-TH" dirty="0" smtClean="0"/>
          </a:p>
          <a:p>
            <a:pPr marL="342900" indent="-342900">
              <a:buAutoNum type="arabicPeriod"/>
            </a:pPr>
            <a:r>
              <a:rPr lang="th-TH" baseline="0" dirty="0" smtClean="0"/>
              <a:t>อธิบายความหมายและองค์ประกอบของ </a:t>
            </a:r>
            <a:r>
              <a:rPr lang="en-US" baseline="0" dirty="0" smtClean="0"/>
              <a:t>Computational Thinking </a:t>
            </a:r>
            <a:r>
              <a:rPr lang="th-TH" baseline="0" dirty="0" smtClean="0"/>
              <a:t>    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37102-0463-49D2-BFFA-55C866DD750B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3997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มาดูตัวอย่างการใช้ทักษะการคิดเชิงคำนวณในการแก้ปัญหา</a:t>
            </a:r>
            <a:r>
              <a:rPr lang="th-TH" baseline="0" dirty="0" smtClean="0"/>
              <a:t> จาก</a:t>
            </a:r>
            <a:r>
              <a:rPr lang="th-TH" dirty="0" smtClean="0"/>
              <a:t>กิจกรรมตามหาทางลัด</a:t>
            </a:r>
          </a:p>
          <a:p>
            <a:r>
              <a:rPr lang="th-TH" dirty="0" smtClean="0"/>
              <a:t>อภิปรายว่า</a:t>
            </a:r>
            <a:r>
              <a:rPr lang="th-TH" baseline="0" dirty="0" smtClean="0"/>
              <a:t> เคยวางแผนการไปเที่ยวที่ใดที่หนึ่งในช่วงวันหยุดหรือไม่ เช่น ไปเที่ยวไหว้พระเก้าวัดภายใน </a:t>
            </a:r>
            <a:r>
              <a:rPr lang="en-US" baseline="0" dirty="0" smtClean="0"/>
              <a:t>1 </a:t>
            </a:r>
            <a:r>
              <a:rPr lang="th-TH" baseline="0" dirty="0" smtClean="0"/>
              <a:t>วัน</a:t>
            </a:r>
          </a:p>
          <a:p>
            <a:r>
              <a:rPr lang="th-TH" baseline="0" dirty="0" smtClean="0"/>
              <a:t>ถ้าเราจะพาเพื่อนหรือครอบครัวไปเที่ยวสถานที่สำคัญในจังหวัดหนึ่งให้รอบจังหวัดภายในเวลาที่จำกัดเพียงไม่กี่วัน หรือภายใน </a:t>
            </a:r>
            <a:r>
              <a:rPr lang="en-US" baseline="0" dirty="0" smtClean="0"/>
              <a:t>1 </a:t>
            </a:r>
            <a:r>
              <a:rPr lang="th-TH" baseline="0" dirty="0" smtClean="0"/>
              <a:t>วัน คิดว่าจะทำได้หรือไม่ อย่างไร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10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g num">
            <a:extLst>
              <a:ext uri="{FF2B5EF4-FFF2-40B4-BE49-F238E27FC236}">
                <a16:creationId xmlns="" xmlns:a16="http://schemas.microsoft.com/office/drawing/2014/main" id="{5072A3AA-E0DB-4BE3-A793-2ACFD73909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lnSpc>
                <a:spcPct val="90000"/>
              </a:lnSpc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</a:pPr>
            <a:fld id="{9B3658CF-D201-42AF-9678-CB23A566AC27}" type="slidenum">
              <a:rPr lang="en-US" altLang="th-TH" sz="1300" b="0" smtClean="0">
                <a:solidFill>
                  <a:srgbClr val="800080"/>
                </a:solidFill>
              </a:rPr>
              <a:pPr>
                <a:lnSpc>
                  <a:spcPct val="100000"/>
                </a:lnSpc>
              </a:pPr>
              <a:t>10</a:t>
            </a:fld>
            <a:endParaRPr lang="en-US" altLang="th-TH" sz="1300" b="0">
              <a:solidFill>
                <a:srgbClr val="800080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="" xmlns:a16="http://schemas.microsoft.com/office/drawing/2014/main" id="{209DA178-7D4B-4F61-B40D-A1B03A811F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5425" y="874713"/>
            <a:ext cx="10317163" cy="5803900"/>
          </a:xfrm>
        </p:spPr>
      </p:sp>
      <p:sp>
        <p:nvSpPr>
          <p:cNvPr id="30724" name="Rectangle 3">
            <a:extLst>
              <a:ext uri="{FF2B5EF4-FFF2-40B4-BE49-F238E27FC236}">
                <a16:creationId xmlns="" xmlns:a16="http://schemas.microsoft.com/office/drawing/2014/main" id="{247A8BF3-26A7-464E-9077-D48D9A484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76338" y="546100"/>
            <a:ext cx="7599362" cy="220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h-TH" altLang="th-TH" dirty="0" smtClean="0">
                <a:latin typeface="Arial" panose="020B0604020202020204" pitchFamily="34" charset="0"/>
              </a:rPr>
              <a:t>การแสดงลำดับที่การเดินทางให้คิดเองว่าจะทำอย่างไรในการแสดงลำดับที่</a:t>
            </a:r>
            <a:r>
              <a:rPr lang="th-TH" altLang="th-TH" baseline="0" dirty="0" smtClean="0">
                <a:latin typeface="Arial" panose="020B0604020202020204" pitchFamily="34" charset="0"/>
              </a:rPr>
              <a:t> จะใช้สัญลักษณ์อะไรในการแสดงอันดับที่</a:t>
            </a:r>
            <a:endParaRPr lang="de-DE" altLang="th-TH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67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g num">
            <a:extLst>
              <a:ext uri="{FF2B5EF4-FFF2-40B4-BE49-F238E27FC236}">
                <a16:creationId xmlns="" xmlns:a16="http://schemas.microsoft.com/office/drawing/2014/main" id="{5072A3AA-E0DB-4BE3-A793-2ACFD73909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lnSpc>
                <a:spcPct val="90000"/>
              </a:lnSpc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</a:pPr>
            <a:fld id="{9B3658CF-D201-42AF-9678-CB23A566AC27}" type="slidenum">
              <a:rPr lang="en-US" altLang="th-TH" sz="1300" b="0" smtClean="0">
                <a:solidFill>
                  <a:srgbClr val="800080"/>
                </a:solidFill>
              </a:rPr>
              <a:pPr>
                <a:lnSpc>
                  <a:spcPct val="100000"/>
                </a:lnSpc>
              </a:pPr>
              <a:t>11</a:t>
            </a:fld>
            <a:endParaRPr lang="en-US" altLang="th-TH" sz="1300" b="0">
              <a:solidFill>
                <a:srgbClr val="800080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="" xmlns:a16="http://schemas.microsoft.com/office/drawing/2014/main" id="{209DA178-7D4B-4F61-B40D-A1B03A811F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5425" y="874713"/>
            <a:ext cx="10317163" cy="5803900"/>
          </a:xfrm>
        </p:spPr>
      </p:sp>
      <p:sp>
        <p:nvSpPr>
          <p:cNvPr id="30724" name="Rectangle 3">
            <a:extLst>
              <a:ext uri="{FF2B5EF4-FFF2-40B4-BE49-F238E27FC236}">
                <a16:creationId xmlns="" xmlns:a16="http://schemas.microsoft.com/office/drawing/2014/main" id="{247A8BF3-26A7-464E-9077-D48D9A484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76338" y="546100"/>
            <a:ext cx="7599362" cy="220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h-TH" altLang="th-TH" dirty="0" smtClean="0">
                <a:latin typeface="Arial" panose="020B0604020202020204" pitchFamily="34" charset="0"/>
              </a:rPr>
              <a:t>การปักหมุดแสดงลำดับที่การเดินทางโดย</a:t>
            </a:r>
            <a:r>
              <a:rPr lang="th-TH" altLang="th-TH" baseline="0" dirty="0" smtClean="0">
                <a:latin typeface="Arial" panose="020B0604020202020204" pitchFamily="34" charset="0"/>
              </a:rPr>
              <a:t>ใช้สัญลักษณ์ในการแสดงอันดับที่เพื่อสื่อสารให้ผู้อื่นเข้าใจเป็นการเขียนโค้ดในรูปแบบหนึ่ง</a:t>
            </a:r>
            <a:endParaRPr lang="de-DE" altLang="th-TH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97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g num">
            <a:extLst>
              <a:ext uri="{FF2B5EF4-FFF2-40B4-BE49-F238E27FC236}">
                <a16:creationId xmlns="" xmlns:a16="http://schemas.microsoft.com/office/drawing/2014/main" id="{5072A3AA-E0DB-4BE3-A793-2ACFD73909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lnSpc>
                <a:spcPct val="90000"/>
              </a:lnSpc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</a:pPr>
            <a:fld id="{9B3658CF-D201-42AF-9678-CB23A566AC27}" type="slidenum">
              <a:rPr lang="en-US" altLang="th-TH" sz="1300" b="0" smtClean="0">
                <a:solidFill>
                  <a:srgbClr val="800080"/>
                </a:solidFill>
              </a:rPr>
              <a:pPr>
                <a:lnSpc>
                  <a:spcPct val="100000"/>
                </a:lnSpc>
              </a:pPr>
              <a:t>12</a:t>
            </a:fld>
            <a:endParaRPr lang="en-US" altLang="th-TH" sz="1300" b="0">
              <a:solidFill>
                <a:srgbClr val="800080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="" xmlns:a16="http://schemas.microsoft.com/office/drawing/2014/main" id="{209DA178-7D4B-4F61-B40D-A1B03A811F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5425" y="874713"/>
            <a:ext cx="10317163" cy="5803900"/>
          </a:xfrm>
        </p:spPr>
      </p:sp>
      <p:sp>
        <p:nvSpPr>
          <p:cNvPr id="30724" name="Rectangle 3">
            <a:extLst>
              <a:ext uri="{FF2B5EF4-FFF2-40B4-BE49-F238E27FC236}">
                <a16:creationId xmlns="" xmlns:a16="http://schemas.microsoft.com/office/drawing/2014/main" id="{247A8BF3-26A7-464E-9077-D48D9A484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76338" y="546100"/>
            <a:ext cx="7599362" cy="220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de-DE" altLang="th-TH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212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g num">
            <a:extLst>
              <a:ext uri="{FF2B5EF4-FFF2-40B4-BE49-F238E27FC236}">
                <a16:creationId xmlns="" xmlns:a16="http://schemas.microsoft.com/office/drawing/2014/main" id="{5072A3AA-E0DB-4BE3-A793-2ACFD73909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lnSpc>
                <a:spcPct val="90000"/>
              </a:lnSpc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</a:pPr>
            <a:fld id="{9B3658CF-D201-42AF-9678-CB23A566AC27}" type="slidenum">
              <a:rPr lang="en-US" altLang="th-TH" sz="1300" b="0" smtClean="0">
                <a:solidFill>
                  <a:srgbClr val="800080"/>
                </a:solidFill>
              </a:rPr>
              <a:pPr>
                <a:lnSpc>
                  <a:spcPct val="100000"/>
                </a:lnSpc>
              </a:pPr>
              <a:t>13</a:t>
            </a:fld>
            <a:endParaRPr lang="en-US" altLang="th-TH" sz="1300" b="0">
              <a:solidFill>
                <a:srgbClr val="800080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="" xmlns:a16="http://schemas.microsoft.com/office/drawing/2014/main" id="{209DA178-7D4B-4F61-B40D-A1B03A811F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5425" y="874713"/>
            <a:ext cx="10317163" cy="5803900"/>
          </a:xfrm>
        </p:spPr>
      </p:sp>
      <p:sp>
        <p:nvSpPr>
          <p:cNvPr id="30724" name="Rectangle 3">
            <a:extLst>
              <a:ext uri="{FF2B5EF4-FFF2-40B4-BE49-F238E27FC236}">
                <a16:creationId xmlns="" xmlns:a16="http://schemas.microsoft.com/office/drawing/2014/main" id="{247A8BF3-26A7-464E-9077-D48D9A484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76338" y="546100"/>
            <a:ext cx="7599362" cy="220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de-DE" altLang="th-TH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12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165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97B1E-9E42-4348-AE5C-0459BC66EAF3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409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B809-B5CB-4EE1-9F7A-9D16496D19F0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5200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E330-AC7D-486B-80AA-E22F012829FA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06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6E9C-EB20-49B9-95D5-45D92E0F05F6}" type="datetime1">
              <a:rPr lang="th-TH" smtClean="0"/>
              <a:t>03/04/63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387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0350-71B9-40AA-BB41-9E8E10A74975}" type="datetime1">
              <a:rPr lang="th-TH" smtClean="0"/>
              <a:t>03/04/63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90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8AB61-0130-41C6-A693-AA83D8D975D8}" type="datetime1">
              <a:rPr lang="th-TH" smtClean="0"/>
              <a:t>03/04/63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981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B2FFB-F77E-4612-AFEA-BA4F262E0806}" type="datetime1">
              <a:rPr lang="th-TH" smtClean="0"/>
              <a:t>03/04/63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500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F330-0F80-4E97-B87C-4A4012CD2DC3}" type="datetime1">
              <a:rPr lang="th-TH" smtClean="0"/>
              <a:t>03/04/63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25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AE73-C6A8-458D-9A36-C46D14F563BE}" type="datetime1">
              <a:rPr lang="th-TH" smtClean="0"/>
              <a:t>03/04/63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6552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C87AC-6915-4BC6-838B-860D3593C48D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807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6DF7-2F1D-4687-A1BB-53CAA5869769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487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CD23B-2FAB-4BCB-A334-FC955A51CCCB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704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DO/1%20I%20AM%20_%20Programmer%20&#3609;&#3633;&#3585;&#3614;&#3633;&#3602;&#3609;&#3634;&#3595;&#3629;&#3615;&#3605;&#3660;&#3649;&#3623;&#3619;&#3660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5RSuLsHI-Pk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ndtg7afKG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hyperlink" Target="VDO/2%20&#3650;&#3605;&#3652;&#3611;...&#3607;&#3635;&#3652;&#3619;&#3604;&#3637;&#3609;&#3632;%20&#3617;&#3634;&#3619;&#3641;&#3657;&#3592;&#3633;&#3585;&#3629;&#3634;&#3594;&#3637;&#3614;%20Programmer%20&#3585;&#3633;&#3609;&#3648;&#3606;&#3629;&#3632;!!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5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>
          <a:xfrm>
            <a:off x="465825" y="1771264"/>
            <a:ext cx="11283351" cy="2387600"/>
          </a:xfrm>
        </p:spPr>
        <p:txBody>
          <a:bodyPr anchor="ctr">
            <a:noAutofit/>
          </a:bodyPr>
          <a:lstStyle/>
          <a:p>
            <a:r>
              <a:rPr lang="th-TH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รู้จักการคิดเชิงคำนวณและการเขียนโค้ด</a:t>
            </a:r>
            <a:endParaRPr lang="th-TH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5311" y="3719493"/>
            <a:ext cx="1024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ดร.</a:t>
            </a:r>
            <a:r>
              <a:rPr lang="th-TH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เทพกัญญา พรหม</a:t>
            </a:r>
            <a:r>
              <a:rPr lang="th-TH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ขั</a:t>
            </a:r>
            <a:r>
              <a:rPr lang="th-TH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ติ</a:t>
            </a:r>
            <a:r>
              <a:rPr lang="th-TH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แก้ว</a:t>
            </a:r>
            <a:endParaRPr lang="th-TH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8679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5529834"/>
            <a:ext cx="11191741" cy="96401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 sz="4800" b="1" dirty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itchFamily="34" charset="-34"/>
                <a:cs typeface="TH SarabunPSK" pitchFamily="34" charset="-34"/>
              </a:rPr>
              <a:t>สิ่งเหล่านี้ส่งผลต่อวิถีชีวิตของเราอย่างไร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93000" y="92075"/>
            <a:ext cx="11849099" cy="964015"/>
            <a:chOff x="342900" y="92075"/>
            <a:chExt cx="11849099" cy="964015"/>
          </a:xfrm>
        </p:grpSpPr>
        <p:sp>
          <p:nvSpPr>
            <p:cNvPr id="9" name="Rounded Rectangle 8"/>
            <p:cNvSpPr/>
            <p:nvPr/>
          </p:nvSpPr>
          <p:spPr>
            <a:xfrm>
              <a:off x="432840" y="92075"/>
              <a:ext cx="11649231" cy="9582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" name="Title 1"/>
            <p:cNvSpPr txBox="1">
              <a:spLocks/>
            </p:cNvSpPr>
            <p:nvPr/>
          </p:nvSpPr>
          <p:spPr>
            <a:xfrm>
              <a:off x="342900" y="92075"/>
              <a:ext cx="11849099" cy="9640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h-TH" sz="4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เคยใช้ </a:t>
              </a:r>
              <a:r>
                <a:rPr lang="en-US" sz="4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Software </a:t>
              </a:r>
              <a:r>
                <a:rPr lang="th-TH" sz="4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โปรแกรม หรือ </a:t>
              </a:r>
              <a:r>
                <a:rPr lang="en-US" sz="4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Application</a:t>
              </a:r>
              <a:r>
                <a:rPr lang="th-TH" sz="4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 เหล่านี้หรือไม่</a:t>
              </a:r>
              <a:endParaRPr lang="th-TH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2" y="3551799"/>
            <a:ext cx="1962794" cy="1962794"/>
          </a:xfrm>
          <a:prstGeom prst="rect">
            <a:avLst/>
          </a:prstGeom>
        </p:spPr>
      </p:pic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555" y="3608880"/>
            <a:ext cx="1907306" cy="190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youtube ico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2" t="24092" r="15531" b="25289"/>
          <a:stretch/>
        </p:blipFill>
        <p:spPr bwMode="auto">
          <a:xfrm>
            <a:off x="4186040" y="3848150"/>
            <a:ext cx="3792421" cy="155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31" y="3749337"/>
            <a:ext cx="3106993" cy="155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97" t="49176"/>
          <a:stretch/>
        </p:blipFill>
        <p:spPr bwMode="auto">
          <a:xfrm>
            <a:off x="2557530" y="1344620"/>
            <a:ext cx="1691874" cy="180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Related imag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76" r="73220"/>
          <a:stretch/>
        </p:blipFill>
        <p:spPr bwMode="auto">
          <a:xfrm>
            <a:off x="565693" y="1342087"/>
            <a:ext cx="1847862" cy="177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google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461" y="1898105"/>
            <a:ext cx="36576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Image result for email icon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142" y="1214064"/>
            <a:ext cx="3458219" cy="23948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96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67433" y="1194220"/>
            <a:ext cx="11191741" cy="1066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4800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ใครเป็นผู้ที่สร้าง</a:t>
            </a:r>
            <a:r>
              <a:rPr lang="en-US" sz="4800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Software </a:t>
            </a:r>
            <a:r>
              <a:rPr lang="th-TH" sz="4800" b="1" dirty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โปรแกรม หรือ </a:t>
            </a:r>
            <a:r>
              <a:rPr lang="en-US" sz="4800" b="1" dirty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Application</a:t>
            </a:r>
            <a:r>
              <a:rPr lang="th-TH" sz="4800" b="1" dirty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800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ขึ้นมา</a:t>
            </a:r>
            <a:endParaRPr lang="th-TH" sz="4800" b="1" dirty="0">
              <a:ln w="1905"/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181" y="2183640"/>
            <a:ext cx="6426246" cy="321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35107" y="5549638"/>
            <a:ext cx="76563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www.youtube.com/watch?v=5RSuLsHI-Pk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924" y="154385"/>
            <a:ext cx="11743789" cy="40318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thaiDist"/>
            <a:r>
              <a:rPr lang="th-TH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การเขียนโปรแกรม (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Programming)</a:t>
            </a:r>
            <a:endParaRPr lang="th-TH" sz="40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การเขียน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โปรแกรมเพื่อ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ออกคำสั่งให้คอมพิวเตอร์ทำงานตามวัตถุประสงค์ของมนุษย์ เป็นกระบวนการที่ต้องมีการวิเคราะห์ปัญหา การออกแบบ การเขียน การทดสอบ และการปรับปรุงแก้ไขเพื่อให้โปรแกรมทำงาน 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โปรแกรมที่สร้างขึ้นจะประกอบไปด้วยโค้ด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Code) 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ที่เป็นชุดคำสั่งเขียน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ขึ้นด้วย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ภาษาคอมพิวเตอร์ซึ่งแสดงแทน(</a:t>
            </a:r>
            <a:r>
              <a:rPr lang="en-US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Represent)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ด้วยตัวเลข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ตัวอักษร 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หรือสัญลักษณ์   </a:t>
            </a:r>
          </a:p>
          <a:p>
            <a:pPr algn="thaiDist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เขียนโค้ด (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Coding)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จึงเป็น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การเขียนสัญลักษณ์แทนคำสั่งในการดำเนินการอย่างเป็นลำดับเพื่อให้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คอมพิวเตอร์เข้าใจและปฏิบัติตามคำสั่งนั้น</a:t>
            </a:r>
          </a:p>
        </p:txBody>
      </p:sp>
      <p:pic>
        <p:nvPicPr>
          <p:cNvPr id="13314" name="Picture 2" descr="ภาษาคอมม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950" y="4055632"/>
            <a:ext cx="5404822" cy="26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39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OBEC\pic อบรม\assember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0"/>
          <a:stretch/>
        </p:blipFill>
        <p:spPr bwMode="auto">
          <a:xfrm>
            <a:off x="2725948" y="25855"/>
            <a:ext cx="6224882" cy="683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7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48146" y="182863"/>
            <a:ext cx="10956174" cy="1489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th-TH" sz="4400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คนที่จะทำงานนี้ควรมีลักษณะนิสัยและทักษะพื้นฐานเป็นอย่างไร</a:t>
            </a:r>
          </a:p>
        </p:txBody>
      </p:sp>
      <p:sp>
        <p:nvSpPr>
          <p:cNvPr id="3" name="Rectangle 2"/>
          <p:cNvSpPr/>
          <p:nvPr/>
        </p:nvSpPr>
        <p:spPr>
          <a:xfrm>
            <a:off x="2158610" y="5363627"/>
            <a:ext cx="77316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https://www.youtube.com/watch?v=Nndtg7afKGE</a:t>
            </a:r>
            <a:endParaRPr lang="th-TH" dirty="0"/>
          </a:p>
        </p:txBody>
      </p:sp>
      <p:pic>
        <p:nvPicPr>
          <p:cNvPr id="4098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610" y="1332223"/>
            <a:ext cx="7630351" cy="380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7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13" y="215659"/>
            <a:ext cx="8591910" cy="65733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6809" y="5595063"/>
            <a:ext cx="4078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ที่มา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Digital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Promise, 2017 </a:t>
            </a:r>
            <a:endParaRPr lang="th-TH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22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7530" y="287601"/>
            <a:ext cx="11576940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การคิดเชิงคำนวณ (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Computational Thinking)</a:t>
            </a:r>
            <a:endParaRPr lang="th-TH" sz="36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เป็นกระบวนการในการแก้ปัญหา การคิดวิเคราะห์อย่างมีเหตุผลเป็นขั้นตอนเพื่อหาวิธีการแก้ปัญหาในรูปแบบที่สามารถนำไปประมวลผลได้อย่างมีประสิทธิภาพ ทักษะนี้มีความสำคัญในการพัฒนาซอฟต์แวร์ นอกจากนี้ยังสามารถนำไปใช้แก้ปัญหาในศาสตร์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อื่นๆ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และปัญหาในชีวิตประจำวันได้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 (</a:t>
            </a:r>
            <a:r>
              <a:rPr lang="th-TH" sz="32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สสวท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., 2562)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2504" y="2758240"/>
            <a:ext cx="2880237" cy="317837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Decomposition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แบ่งปัญหาใหญ่ออกเป็นปัญหา/งาน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ย่อย</a:t>
            </a:r>
          </a:p>
          <a:p>
            <a:pPr algn="ctr"/>
            <a:r>
              <a:rPr lang="th-TH" sz="2400" b="1" i="1" dirty="0" smtClean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แบ่ง</a:t>
            </a:r>
            <a:r>
              <a:rPr lang="th-TH" sz="2400" b="1" i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ปัญหา/งาน/ส่วนประกอบออกเป็นส่วนย่อยเพื่อให้จัดการกับปัญหาได้ง่าย</a:t>
            </a:r>
            <a:r>
              <a:rPr lang="th-TH" sz="2400" b="1" i="1" dirty="0" smtClean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</a:t>
            </a:r>
            <a:endParaRPr lang="th-TH" sz="2400" b="1" i="1" dirty="0">
              <a:solidFill>
                <a:schemeClr val="accent5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93993" y="2771765"/>
            <a:ext cx="3198194" cy="316682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Pattern recognition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พิจารณารูปแบบของปัญหาหรือวิธีการ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แก้ปัญหา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300" b="1" i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พิจารณาว่าเคยพบปัญหาลักษณะนี้มาก่อนหรือไม่ หากมีรูปแบบของปัญหาที่</a:t>
            </a:r>
            <a:r>
              <a:rPr lang="th-TH" sz="2300" b="1" i="1" dirty="0" smtClean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คล้ายกันนำ</a:t>
            </a:r>
            <a:r>
              <a:rPr lang="th-TH" sz="2300" b="1" i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วิธีการแก้ปัญหานั้นมาประยุกต์ใช้ </a:t>
            </a:r>
            <a:endParaRPr lang="en-US" sz="2300" b="1" i="1" dirty="0" smtClean="0">
              <a:solidFill>
                <a:schemeClr val="accent5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73760" y="2771765"/>
            <a:ext cx="2816187" cy="31449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Abstraction</a:t>
            </a:r>
          </a:p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การพิจารณาสาระสำคัญของ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</a:t>
            </a:r>
          </a:p>
          <a:p>
            <a:pPr algn="ctr"/>
            <a:r>
              <a:rPr lang="th-TH" sz="2400" b="1" i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แยกแยะสาระสำคัญออกจากส่วนที่ไม่</a:t>
            </a:r>
            <a:r>
              <a:rPr lang="th-TH" sz="2400" b="1" i="1" dirty="0" smtClean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</a:t>
            </a:r>
          </a:p>
          <a:p>
            <a:pPr algn="ctr"/>
            <a:r>
              <a:rPr lang="th-TH" sz="2300" b="1" i="1" dirty="0" smtClean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/>
            <a:endParaRPr lang="th-TH" sz="23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261198" y="2806690"/>
            <a:ext cx="2816006" cy="31114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Algorithm</a:t>
            </a: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การออกแบบอัลกอริทึม </a:t>
            </a:r>
            <a:r>
              <a:rPr lang="th-TH" sz="2400" b="1" i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ในการแก้ปัญหาหรือการทำงานโดยมีลำดับของคำสั่งหรือวิธีการที่ชัดเจนที่คอมพิวเตอร์สามารถปฏิบัติตามได้ </a:t>
            </a:r>
            <a:endParaRPr lang="th-TH" sz="2400" b="1" i="1" dirty="0" smtClean="0">
              <a:solidFill>
                <a:schemeClr val="accent5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55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907177" y="194167"/>
            <a:ext cx="8386354" cy="15964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กิจกรรมตามหาทางลัด</a:t>
            </a:r>
          </a:p>
          <a:p>
            <a:pPr algn="ctr"/>
            <a:r>
              <a:rPr lang="th-TH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“กิน เที่ยว รอบเมืองจันท์”</a:t>
            </a:r>
            <a:endParaRPr lang="th-TH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4" name="Group 45">
            <a:extLst>
              <a:ext uri="{FF2B5EF4-FFF2-40B4-BE49-F238E27FC236}">
                <a16:creationId xmlns="" xmlns:a16="http://schemas.microsoft.com/office/drawing/2014/main" id="{E0BDBEBF-258C-4499-8355-FCE5668CC48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02448" y="1848984"/>
            <a:ext cx="3983925" cy="4851471"/>
            <a:chOff x="2068" y="0"/>
            <a:chExt cx="3544" cy="4320"/>
          </a:xfrm>
        </p:grpSpPr>
        <p:sp>
          <p:nvSpPr>
            <p:cNvPr id="7" name="AutoShape 44">
              <a:extLst>
                <a:ext uri="{FF2B5EF4-FFF2-40B4-BE49-F238E27FC236}">
                  <a16:creationId xmlns="" xmlns:a16="http://schemas.microsoft.com/office/drawing/2014/main" id="{08079F39-D82B-44B1-89D3-AEF6F48B0EF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68" y="0"/>
              <a:ext cx="3544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8" name="Picture 46">
              <a:extLst>
                <a:ext uri="{FF2B5EF4-FFF2-40B4-BE49-F238E27FC236}">
                  <a16:creationId xmlns="" xmlns:a16="http://schemas.microsoft.com/office/drawing/2014/main" id="{DEA3A399-BA88-43DB-B1AD-62CCD73793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8" y="0"/>
              <a:ext cx="3547" cy="4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12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>
            <a:extLst>
              <a:ext uri="{FF2B5EF4-FFF2-40B4-BE49-F238E27FC236}">
                <a16:creationId xmlns="" xmlns:a16="http://schemas.microsoft.com/office/drawing/2014/main" id="{5A1E304F-5D67-4956-93D0-8DA0673DF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8" y="1594051"/>
            <a:ext cx="4300148" cy="526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699" name="Rectangle 2" hidden="1">
            <a:extLst>
              <a:ext uri="{FF2B5EF4-FFF2-40B4-BE49-F238E27FC236}">
                <a16:creationId xmlns="" xmlns:a16="http://schemas.microsoft.com/office/drawing/2014/main" id="{03AF5BB4-A450-4F25-910D-4AEBBCA19F45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24270" y="1"/>
          <a:ext cx="16197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r:id="rId6" imgW="0" imgH="0" progId="">
                  <p:embed/>
                </p:oleObj>
              </mc:Choice>
              <mc:Fallback>
                <p:oleObj r:id="rId6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270" y="1"/>
                        <a:ext cx="161974" cy="161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15B1815-C520-4E97-99CF-B8C274B619AB}"/>
              </a:ext>
            </a:extLst>
          </p:cNvPr>
          <p:cNvSpPr/>
          <p:nvPr/>
        </p:nvSpPr>
        <p:spPr>
          <a:xfrm>
            <a:off x="5097294" y="85145"/>
            <a:ext cx="6832703" cy="67403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  <a:defRPr/>
            </a:pP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กระดานแผนที่ “กิน 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เที่ยว รอบ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เมืองจันท์”</a:t>
            </a:r>
          </a:p>
          <a:p>
            <a:pPr marL="742950" indent="-742950">
              <a:buFont typeface="+mj-lt"/>
              <a:buAutoNum type="arabicPeriod"/>
            </a:pP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สนทนา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เกี่ยวกับสถานที่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ท่องเที่ยวใน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จังหวัดจันทบุรี</a:t>
            </a:r>
          </a:p>
          <a:p>
            <a:pPr marL="742950" indent="-742950">
              <a:buFont typeface="+mj-lt"/>
              <a:buAutoNum type="arabicPeriod"/>
            </a:pP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วาง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แผนการเดินทางไปเที่ยว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สถานที่ต่าง ๆ ให้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ครบทุกแห่ง  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โดยแสดง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ลำดับที่ของการ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เดินทางจากจุดเริ่มต้น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ไปถึงจุด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สุดท้ายบนกระดานแผนที่ 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742950" indent="-742950">
              <a:buFont typeface="+mj-lt"/>
              <a:buAutoNum type="arabicPeriod"/>
            </a:pP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นำเสนอ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แผนการเดินทางไปเที่ยว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รอบ เมือง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จันท์/อธิบายเหตุผลประกอบ</a:t>
            </a:r>
          </a:p>
        </p:txBody>
      </p:sp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2D055942-9FC1-4F43-98C3-E4932A1669AA}"/>
              </a:ext>
            </a:extLst>
          </p:cNvPr>
          <p:cNvSpPr/>
          <p:nvPr/>
        </p:nvSpPr>
        <p:spPr>
          <a:xfrm>
            <a:off x="547288" y="454788"/>
            <a:ext cx="4200938" cy="9300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กิจกรรมที่</a:t>
            </a:r>
            <a:r>
              <a:rPr lang="en-GB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</a:p>
        </p:txBody>
      </p:sp>
      <p:grpSp>
        <p:nvGrpSpPr>
          <p:cNvPr id="9" name="Group 45">
            <a:extLst>
              <a:ext uri="{FF2B5EF4-FFF2-40B4-BE49-F238E27FC236}">
                <a16:creationId xmlns="" xmlns:a16="http://schemas.microsoft.com/office/drawing/2014/main" id="{F99E180A-E6B0-46F0-96DC-E7701C9442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3189" y="2045690"/>
            <a:ext cx="3925524" cy="4360667"/>
            <a:chOff x="2068" y="0"/>
            <a:chExt cx="3544" cy="4320"/>
          </a:xfrm>
        </p:grpSpPr>
        <p:sp>
          <p:nvSpPr>
            <p:cNvPr id="10" name="AutoShape 44">
              <a:extLst>
                <a:ext uri="{FF2B5EF4-FFF2-40B4-BE49-F238E27FC236}">
                  <a16:creationId xmlns="" xmlns:a16="http://schemas.microsoft.com/office/drawing/2014/main" id="{1F4DA8B9-E789-45E0-BF7E-03763E180F0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68" y="0"/>
              <a:ext cx="3544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1" name="Picture 46">
              <a:extLst>
                <a:ext uri="{FF2B5EF4-FFF2-40B4-BE49-F238E27FC236}">
                  <a16:creationId xmlns="" xmlns:a16="http://schemas.microsoft.com/office/drawing/2014/main" id="{772B48E5-6711-41E0-8522-AFF4928313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8" y="0"/>
              <a:ext cx="3547" cy="4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32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Rectangle 2" hidden="1">
            <a:extLst>
              <a:ext uri="{FF2B5EF4-FFF2-40B4-BE49-F238E27FC236}">
                <a16:creationId xmlns="" xmlns:a16="http://schemas.microsoft.com/office/drawing/2014/main" id="{03AF5BB4-A450-4F25-910D-4AEBBCA19F45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24270" y="1"/>
          <a:ext cx="16197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r:id="rId5" imgW="0" imgH="0" progId="">
                  <p:embed/>
                </p:oleObj>
              </mc:Choice>
              <mc:Fallback>
                <p:oleObj r:id="rId5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270" y="1"/>
                        <a:ext cx="161974" cy="161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2D055942-9FC1-4F43-98C3-E4932A1669AA}"/>
              </a:ext>
            </a:extLst>
          </p:cNvPr>
          <p:cNvSpPr/>
          <p:nvPr/>
        </p:nvSpPr>
        <p:spPr>
          <a:xfrm>
            <a:off x="158031" y="147622"/>
            <a:ext cx="3450339" cy="9300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กิจกรรมที่</a:t>
            </a:r>
            <a:r>
              <a:rPr lang="en-GB" sz="4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4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</a:p>
        </p:txBody>
      </p:sp>
      <p:grpSp>
        <p:nvGrpSpPr>
          <p:cNvPr id="9" name="Group 45">
            <a:extLst>
              <a:ext uri="{FF2B5EF4-FFF2-40B4-BE49-F238E27FC236}">
                <a16:creationId xmlns="" xmlns:a16="http://schemas.microsoft.com/office/drawing/2014/main" id="{F99E180A-E6B0-46F0-96DC-E7701C9442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0549" y="1335303"/>
            <a:ext cx="2618083" cy="2907848"/>
            <a:chOff x="2068" y="0"/>
            <a:chExt cx="2674" cy="3259"/>
          </a:xfrm>
        </p:grpSpPr>
        <p:sp>
          <p:nvSpPr>
            <p:cNvPr id="10" name="AutoShape 44">
              <a:extLst>
                <a:ext uri="{FF2B5EF4-FFF2-40B4-BE49-F238E27FC236}">
                  <a16:creationId xmlns="" xmlns:a16="http://schemas.microsoft.com/office/drawing/2014/main" id="{1F4DA8B9-E789-45E0-BF7E-03763E180F0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68" y="0"/>
              <a:ext cx="2674" cy="3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1" name="Picture 46">
              <a:extLst>
                <a:ext uri="{FF2B5EF4-FFF2-40B4-BE49-F238E27FC236}">
                  <a16:creationId xmlns="" xmlns:a16="http://schemas.microsoft.com/office/drawing/2014/main" id="{772B48E5-6711-41E0-8522-AFF4928313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8" y="0"/>
              <a:ext cx="2641" cy="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203956"/>
              </p:ext>
            </p:extLst>
          </p:nvPr>
        </p:nvGraphicFramePr>
        <p:xfrm>
          <a:off x="3158836" y="1264202"/>
          <a:ext cx="8695707" cy="4358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436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520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th-TH" sz="40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การคิดเชิงคำนวณ</a:t>
                      </a:r>
                      <a:endParaRPr lang="th-TH" sz="40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36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Decomposition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การแบ่งปัญหาใหญ่ออกเป็นปัญหา/งานย่อย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Pattern recognition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การพิจารณารูปแบบของปัญหาหรือวิธีการแก้ปัญหา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Abstraction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การพิจารณาสาระสำคัญของปัญหา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Algorithm</a:t>
                      </a:r>
                      <a:endParaRPr lang="th-TH" sz="3600" b="1" kern="1200" dirty="0" smtClean="0">
                        <a:solidFill>
                          <a:schemeClr val="dk1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kern="1200" dirty="0" smtClean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การออกแบบอัลกอริทึม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ounded Rectangle 15">
            <a:extLst>
              <a:ext uri="{FF2B5EF4-FFF2-40B4-BE49-F238E27FC236}">
                <a16:creationId xmlns="" xmlns:a16="http://schemas.microsoft.com/office/drawing/2014/main" id="{2D055942-9FC1-4F43-98C3-E4932A1669AA}"/>
              </a:ext>
            </a:extLst>
          </p:cNvPr>
          <p:cNvSpPr/>
          <p:nvPr/>
        </p:nvSpPr>
        <p:spPr>
          <a:xfrm>
            <a:off x="3757353" y="30127"/>
            <a:ext cx="8276803" cy="109654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ใช้การคิดเชิงคำนวณหรือการเขียนโค้ด</a:t>
            </a:r>
          </a:p>
          <a:p>
            <a:pPr algn="ctr">
              <a:defRPr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หรือไม่ อย่างไร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718678"/>
              </p:ext>
            </p:extLst>
          </p:nvPr>
        </p:nvGraphicFramePr>
        <p:xfrm>
          <a:off x="3158836" y="5732531"/>
          <a:ext cx="8728365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680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40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th-TH" sz="40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การเขียนโค้ด</a:t>
                      </a:r>
                      <a:endParaRPr lang="th-TH" sz="4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การเขียนสัญลักษณ์แทนคำสั่งในการดำเนินการอย่างเป็นลำดับ</a:t>
                      </a:r>
                      <a:endParaRPr lang="th-TH" sz="32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211809" y="4880521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3682" y="5678579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0432" y="3037787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20432" y="4243151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1809" y="1873955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2532" y="1878680"/>
            <a:ext cx="603504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งานย่อย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งาน </a:t>
            </a:r>
          </a:p>
          <a:p>
            <a:pPr marL="514350" indent="-514350">
              <a:buAutoNum type="arabicPeriod"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เรียงจัดลำดับการเดินทางให้ครบทุกจุด 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pPr marL="514350" indent="-514350">
              <a:buAutoNum type="arabicPeriod"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วิธีการแสดงแผนการเดินทางบนกระดาน 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02533" y="3280300"/>
            <a:ext cx="605166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รูปแบบของการแสดงแผนการเดินทางบนกระดานที่เคยเห็นมา มีรูปแบบอย่างไรบ้าง 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02534" y="4357302"/>
            <a:ext cx="603503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สรุปลำดับของการเดินทาง และวิธีการนำเสนอ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02533" y="4910047"/>
            <a:ext cx="605166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เรียงลำดับการเดินทางจากจุดเริ่มต้นไปถึงจุดสุดท้าย และขั้นตอนการนำเสนอแผนการเดินทาง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02534" y="5794954"/>
            <a:ext cx="620406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เขียนสัญลักษณ์แสดงแผนการเดินทางโดยเรียงลำดับจากจุดเริ่มต้นไปถึงจุดสุดท้าย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34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4" grpId="0"/>
      <p:bldP spid="17" grpId="0"/>
      <p:bldP spid="18" grpId="0"/>
      <p:bldP spid="3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Rectangle 2" hidden="1">
            <a:extLst>
              <a:ext uri="{FF2B5EF4-FFF2-40B4-BE49-F238E27FC236}">
                <a16:creationId xmlns="" xmlns:a16="http://schemas.microsoft.com/office/drawing/2014/main" id="{03AF5BB4-A450-4F25-910D-4AEBBCA19F45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24270" y="1"/>
          <a:ext cx="16197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r:id="rId5" imgW="0" imgH="0" progId="">
                  <p:embed/>
                </p:oleObj>
              </mc:Choice>
              <mc:Fallback>
                <p:oleObj r:id="rId5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270" y="1"/>
                        <a:ext cx="161974" cy="161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15B1815-C520-4E97-99CF-B8C274B619AB}"/>
              </a:ext>
            </a:extLst>
          </p:cNvPr>
          <p:cNvSpPr/>
          <p:nvPr/>
        </p:nvSpPr>
        <p:spPr>
          <a:xfrm>
            <a:off x="417444" y="1115030"/>
            <a:ext cx="11652636" cy="452431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ร่วมกัน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วางแผนการเดินทางเที่ยวรอบเมืองจันท์อีกครั้งหนึ่ง โดยมีเงื่อนไขว่า</a:t>
            </a:r>
          </a:p>
          <a:p>
            <a:r>
              <a:rPr lang="th-TH" sz="32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“ต้องไป</a:t>
            </a:r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เที่ยวให้ครบทุกแห่งและใช้ระยะทางสั้น</a:t>
            </a:r>
            <a:r>
              <a:rPr lang="th-TH" sz="32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ที่สุด  </a:t>
            </a:r>
          </a:p>
          <a:p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นำเสนอเป็นโปรแกรมการเดินทางสำหรับนักท่องเที่ยวต่างชาติ”</a:t>
            </a:r>
            <a:endParaRPr lang="th-TH" sz="32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ทำตามขั้นตอนการหาระยะทางที่สั้นที่สุดบนกระดานแผนที่ ดังนี้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กำหนดแผนการเดินทางแต่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ละ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ครั้งโดยปัก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หมุดและหมายเลขแสดงลำดับที่ของการ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เดินทางเรียง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ตามลำดับจากจุดเริ่มต้นไปถึงจุดสุดท้าย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บันทึกแผนการเดินทาง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วัดระยะทางโดยใช้เชือกสี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ขาวโยงจากจุดเริ่มต้นไปถึงจุดสุดท้ายและวน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กลับมาที่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จุดเริ่มต้น บันทึกระยะทางของแต่ละครั้ง  </a:t>
            </a:r>
            <a:endParaRPr lang="th-TH" sz="32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และเลือกแผนการเดินทางที่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ใช้ระยะทาง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สั้น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ที่สุด</a:t>
            </a:r>
            <a:endParaRPr lang="en-GB" sz="32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B0DC2280-C35D-44C1-A8BB-168AF60B57DA}"/>
              </a:ext>
            </a:extLst>
          </p:cNvPr>
          <p:cNvSpPr/>
          <p:nvPr/>
        </p:nvSpPr>
        <p:spPr>
          <a:xfrm>
            <a:off x="397989" y="145481"/>
            <a:ext cx="4200938" cy="72465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กิจกรรมที่</a:t>
            </a:r>
            <a:r>
              <a:rPr lang="en-GB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4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905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Rectangle 2" hidden="1">
            <a:extLst>
              <a:ext uri="{FF2B5EF4-FFF2-40B4-BE49-F238E27FC236}">
                <a16:creationId xmlns="" xmlns:a16="http://schemas.microsoft.com/office/drawing/2014/main" id="{03AF5BB4-A450-4F25-910D-4AEBBCA19F45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24270" y="1"/>
          <a:ext cx="16197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1" r:id="rId5" imgW="0" imgH="0" progId="">
                  <p:embed/>
                </p:oleObj>
              </mc:Choice>
              <mc:Fallback>
                <p:oleObj r:id="rId5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270" y="1"/>
                        <a:ext cx="161974" cy="161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2D055942-9FC1-4F43-98C3-E4932A1669AA}"/>
              </a:ext>
            </a:extLst>
          </p:cNvPr>
          <p:cNvSpPr/>
          <p:nvPr/>
        </p:nvSpPr>
        <p:spPr>
          <a:xfrm>
            <a:off x="158031" y="147622"/>
            <a:ext cx="3732178" cy="9300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กิจกรรมที่</a:t>
            </a:r>
            <a:r>
              <a:rPr lang="en-GB" sz="4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4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endParaRPr lang="th-TH" sz="4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pSp>
        <p:nvGrpSpPr>
          <p:cNvPr id="9" name="Group 45">
            <a:extLst>
              <a:ext uri="{FF2B5EF4-FFF2-40B4-BE49-F238E27FC236}">
                <a16:creationId xmlns="" xmlns:a16="http://schemas.microsoft.com/office/drawing/2014/main" id="{F99E180A-E6B0-46F0-96DC-E7701C9442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9358" y="1536959"/>
            <a:ext cx="2725284" cy="3027381"/>
            <a:chOff x="2068" y="0"/>
            <a:chExt cx="3544" cy="4320"/>
          </a:xfrm>
        </p:grpSpPr>
        <p:sp>
          <p:nvSpPr>
            <p:cNvPr id="10" name="AutoShape 44">
              <a:extLst>
                <a:ext uri="{FF2B5EF4-FFF2-40B4-BE49-F238E27FC236}">
                  <a16:creationId xmlns="" xmlns:a16="http://schemas.microsoft.com/office/drawing/2014/main" id="{1F4DA8B9-E789-45E0-BF7E-03763E180F0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68" y="0"/>
              <a:ext cx="3544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1" name="Picture 46">
              <a:extLst>
                <a:ext uri="{FF2B5EF4-FFF2-40B4-BE49-F238E27FC236}">
                  <a16:creationId xmlns="" xmlns:a16="http://schemas.microsoft.com/office/drawing/2014/main" id="{772B48E5-6711-41E0-8522-AFF4928313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8" y="0"/>
              <a:ext cx="3547" cy="4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254454"/>
              </p:ext>
            </p:extLst>
          </p:nvPr>
        </p:nvGraphicFramePr>
        <p:xfrm>
          <a:off x="3491345" y="1264202"/>
          <a:ext cx="8363198" cy="4358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76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862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th-TH" sz="40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การคิดเชิงคำนวณ</a:t>
                      </a:r>
                      <a:endParaRPr lang="th-TH" sz="40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36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Decomposition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การแบ่งปัญหาใหญ่ออกเป็นปัญหา/งานย่อย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Pattern recognition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การพิจารณารูปแบบของปัญหาหรือวิธีการแก้ปัญหา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Abstraction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การพิจารณาสาระสำคัญของปัญหา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h-TH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en-US" sz="36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 </a:t>
                      </a:r>
                      <a:r>
                        <a:rPr 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Algorithm</a:t>
                      </a:r>
                      <a:endParaRPr lang="th-TH" sz="3600" b="1" kern="1200" dirty="0" smtClean="0">
                        <a:solidFill>
                          <a:schemeClr val="dk1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b="1" kern="1200" dirty="0" smtClean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การออกแบบอัลกอริทึม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ounded Rectangle 15">
            <a:extLst>
              <a:ext uri="{FF2B5EF4-FFF2-40B4-BE49-F238E27FC236}">
                <a16:creationId xmlns="" xmlns:a16="http://schemas.microsoft.com/office/drawing/2014/main" id="{2D055942-9FC1-4F43-98C3-E4932A1669AA}"/>
              </a:ext>
            </a:extLst>
          </p:cNvPr>
          <p:cNvSpPr/>
          <p:nvPr/>
        </p:nvSpPr>
        <p:spPr>
          <a:xfrm>
            <a:off x="3973334" y="30127"/>
            <a:ext cx="8077447" cy="1096544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ใช้การคิดเชิงคำนวณหรือการเขียนโค้ดหรือไม่ อย่างไร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82814"/>
              </p:ext>
            </p:extLst>
          </p:nvPr>
        </p:nvGraphicFramePr>
        <p:xfrm>
          <a:off x="3535522" y="5732531"/>
          <a:ext cx="8351680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7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189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4000" dirty="0" smtClean="0">
                          <a:effectLst/>
                          <a:latin typeface="TH SarabunPSK" pitchFamily="34" charset="-34"/>
                          <a:cs typeface="TH SarabunPSK" pitchFamily="34" charset="-34"/>
                          <a:sym typeface="Wingdings"/>
                        </a:rPr>
                        <a:t></a:t>
                      </a:r>
                      <a:r>
                        <a:rPr lang="th-TH" sz="40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การเขียนโค้ด</a:t>
                      </a:r>
                      <a:endParaRPr lang="th-TH" sz="4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การเขียนสัญลักษณ์แทนคำสั่งในการดำเนินการอย่างเป็นลำดับ</a:t>
                      </a:r>
                      <a:endParaRPr lang="th-TH" sz="32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44146" y="4880522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02021" y="5704499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35521" y="1869547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35521" y="3050650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35521" y="4239673"/>
            <a:ext cx="70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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01955" y="5761703"/>
            <a:ext cx="572192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ขียนสัญลักษณ์ในโปรแกรมการเดินทางเพื่อให้นักท่องเที่ยวต่างชาติเดินทางตามโปรแกรมที่กำหนดอย่างเป็นลำดับ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890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4" grpId="0"/>
      <p:bldP spid="17" grpId="0"/>
      <p:bldP spid="18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5997" y="106706"/>
            <a:ext cx="11514189" cy="78319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Decomposition: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แบ่งปัญหาใหญ่ออกเป็นปัญหา/งาน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ย่อย</a:t>
            </a:r>
          </a:p>
        </p:txBody>
      </p:sp>
      <p:sp>
        <p:nvSpPr>
          <p:cNvPr id="5" name="ตัวยึดเนื้อหา 2"/>
          <p:cNvSpPr>
            <a:spLocks noGrp="1"/>
          </p:cNvSpPr>
          <p:nvPr>
            <p:ph idx="4294967295"/>
          </p:nvPr>
        </p:nvSpPr>
        <p:spPr>
          <a:xfrm>
            <a:off x="246534" y="921022"/>
            <a:ext cx="11433113" cy="1653422"/>
          </a:xfrm>
        </p:spPr>
        <p:txBody>
          <a:bodyPr>
            <a:noAutofit/>
          </a:bodyPr>
          <a:lstStyle/>
          <a:p>
            <a:pPr marL="273050" indent="-273050" algn="ctr">
              <a:buFontTx/>
              <a:buNone/>
            </a:pPr>
            <a:r>
              <a:rPr lang="th-TH" altLang="th-TH" sz="3600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altLang="th-TH" sz="4000" dirty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วางแผนการเดินทางเที่ยวรอบเมือง</a:t>
            </a:r>
            <a:r>
              <a:rPr lang="th-TH" altLang="th-TH" sz="40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จันท์ โดย</a:t>
            </a:r>
            <a:r>
              <a:rPr lang="th-TH" altLang="th-TH" sz="4000" dirty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มีเงื่อนไขว่า</a:t>
            </a:r>
          </a:p>
          <a:p>
            <a:pPr marL="273050" indent="-273050" algn="ctr">
              <a:buFontTx/>
              <a:buNone/>
            </a:pPr>
            <a:r>
              <a:rPr lang="th-TH" altLang="th-TH" sz="4000" dirty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altLang="th-TH" sz="4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“ต้องเดินทางไปเที่ยวให้ครบทุกแห่งและใช้ระยะทางสั้นที่สุด </a:t>
            </a:r>
            <a:r>
              <a:rPr lang="th-TH" altLang="th-TH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                           นำเสนอเป็นโปรแกรม</a:t>
            </a:r>
            <a:r>
              <a:rPr lang="th-TH" altLang="th-TH" sz="4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altLang="th-TH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เดินทางสำหรับนักท่องเที่ยวต่างชาติ”</a:t>
            </a:r>
            <a:endParaRPr lang="th-TH" altLang="th-TH" sz="40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862518" y="2905577"/>
            <a:ext cx="9138982" cy="3507343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พิจารณาว่าปัญหานี้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มีปัญหาหรือมีงานย่อยอะไรบ้าง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6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ตัวอย่างปัญหา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งานย่อย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เดินทางไปเที่ยวให้ครบทุกแห่ง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มีสถานที่ที่ต้องไปมีที่ใดบ้าง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เดินทางโดยใช้ระยะทางสั้นที่สุด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การวัดระยะทางทำได้อย่างไร จะบอกได้อย่างไรว่าระยะทางใดสั้นที่สุด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โปรแกรมการเดินทางสำหรับนักท่องเที่ยวต่างชาติควรเป็นอย่างไร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27662" y="2957549"/>
            <a:ext cx="2569934" cy="3263942"/>
            <a:chOff x="249024" y="3020092"/>
            <a:chExt cx="2569934" cy="3263942"/>
          </a:xfrm>
        </p:grpSpPr>
        <p:grpSp>
          <p:nvGrpSpPr>
            <p:cNvPr id="6" name="Group 45">
              <a:extLst>
                <a:ext uri="{FF2B5EF4-FFF2-40B4-BE49-F238E27FC236}">
                  <a16:creationId xmlns="" xmlns:a16="http://schemas.microsoft.com/office/drawing/2014/main" id="{E0BDBEBF-258C-4499-8355-FCE5668CC4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1290" y="3499338"/>
              <a:ext cx="2286733" cy="2784696"/>
              <a:chOff x="2068" y="0"/>
              <a:chExt cx="3544" cy="4320"/>
            </a:xfrm>
          </p:grpSpPr>
          <p:sp>
            <p:nvSpPr>
              <p:cNvPr id="8" name="AutoShape 44">
                <a:extLst>
                  <a:ext uri="{FF2B5EF4-FFF2-40B4-BE49-F238E27FC236}">
                    <a16:creationId xmlns="" xmlns:a16="http://schemas.microsoft.com/office/drawing/2014/main" id="{08079F39-D82B-44B1-89D3-AEF6F48B0EF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068" y="0"/>
                <a:ext cx="3544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9" name="Picture 46">
                <a:extLst>
                  <a:ext uri="{FF2B5EF4-FFF2-40B4-BE49-F238E27FC236}">
                    <a16:creationId xmlns="" xmlns:a16="http://schemas.microsoft.com/office/drawing/2014/main" id="{DEA3A399-BA88-43DB-B1AD-62CCD73793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8" y="0"/>
                <a:ext cx="3547" cy="4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" name="Rectangle 1"/>
            <p:cNvSpPr/>
            <p:nvPr/>
          </p:nvSpPr>
          <p:spPr>
            <a:xfrm>
              <a:off x="249024" y="3020092"/>
              <a:ext cx="2569934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th-TH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กินเที่ยวรอบเมืองจันท์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63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5997" y="107594"/>
            <a:ext cx="11514189" cy="78319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Pattern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recognition: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พิจารณารูปแบบของปัญหาหรือวิธีการ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แก้ปัญหา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0801" y="1052685"/>
            <a:ext cx="11064579" cy="4665107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ทบทวนสถานที่ท่องเที่ยว วิธีการกำหนดแผนการเดินทาง วิธีการวัดและเปรียบเทียบระยะทาง และรูปแบบของการนำเสนอโปรแกรมการเดินทางจาก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ประสบการณ์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เดิม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ตัวอย่างประเด็นพิจารณา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ทบทวนสถานที่ท่องเที่ยวรอบเมืองจันท์จากกิจกรรมที่ผ่านมา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ทบทวนลำดับการเดินทางจนครบทุกจุดจากกิจกรรมที่ผ่านมา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ทบทวนวิธีการวัดและเปรียบเทียบระยะทางจากประสบการณ์เดิมที่เคยรู้มา</a:t>
            </a: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หรือศึกษาจากวิธีการที่กำหนดให้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หารูปแบบของนำเสนอโปรแกรมการเดินทางสำหรับนักท่องเที่ยวต่างชาติที่เคยมีคนทำมาก่อน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538633" y="2364212"/>
            <a:ext cx="2569934" cy="2467453"/>
            <a:chOff x="-400639" y="2913062"/>
            <a:chExt cx="3869261" cy="3465730"/>
          </a:xfrm>
        </p:grpSpPr>
        <p:grpSp>
          <p:nvGrpSpPr>
            <p:cNvPr id="6" name="Group 45">
              <a:extLst>
                <a:ext uri="{FF2B5EF4-FFF2-40B4-BE49-F238E27FC236}">
                  <a16:creationId xmlns="" xmlns:a16="http://schemas.microsoft.com/office/drawing/2014/main" id="{E0BDBEBF-258C-4499-8355-FCE5668CC4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1290" y="3499338"/>
              <a:ext cx="2313833" cy="2879454"/>
              <a:chOff x="2068" y="0"/>
              <a:chExt cx="3586" cy="4467"/>
            </a:xfrm>
          </p:grpSpPr>
          <p:sp>
            <p:nvSpPr>
              <p:cNvPr id="9" name="AutoShape 44">
                <a:extLst>
                  <a:ext uri="{FF2B5EF4-FFF2-40B4-BE49-F238E27FC236}">
                    <a16:creationId xmlns="" xmlns:a16="http://schemas.microsoft.com/office/drawing/2014/main" id="{08079F39-D82B-44B1-89D3-AEF6F48B0EF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068" y="0"/>
                <a:ext cx="3544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10" name="Picture 46">
                <a:extLst>
                  <a:ext uri="{FF2B5EF4-FFF2-40B4-BE49-F238E27FC236}">
                    <a16:creationId xmlns="" xmlns:a16="http://schemas.microsoft.com/office/drawing/2014/main" id="{DEA3A399-BA88-43DB-B1AD-62CCD73793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7" y="144"/>
                <a:ext cx="3547" cy="4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-400639" y="2913062"/>
              <a:ext cx="3869261" cy="73490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th-TH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กินเที่ยวรอบเมืองจันท์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11649" y="101329"/>
            <a:ext cx="11488189" cy="78319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Abstraction: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พิจารณาสาระสำคัญของปัญหา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1872" y="1069197"/>
            <a:ext cx="10627744" cy="5209937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สรุปวิธีการเดินทางให้ได้ระยะทางที่สั้นที่สุด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และสรุปรูปแบบของโปรแกรมการเดินทางที่จะใช้ </a:t>
            </a:r>
          </a:p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ตัวอย่างข้อสรุปที่ได้</a:t>
            </a:r>
            <a:endParaRPr lang="th-TH" sz="32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จะเดินทางไปสถานที่ต่างๆโดยใช้ระยะทางสั้น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ที่สุดจะมีวิธี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เดินทาง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อย่างไร เช่น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เดินทางให้เป็นเส้นตรงไปข้างหน้าโดยไม่ย้อนไปย้อน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มา หรือ เดินทางใน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ทิศทางที่เป็นวงกลม หรือ หลีกเลี่ยงเส้นทางที่สลับไป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มา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รูปแบบของโปรแกรมการเดินทางที่จะใช้ควรเป็นอย่างไร เช่น </a:t>
            </a: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เขียนบนกระดาษหน้าเดียว ใช้สัญลักษณ์ที่ผู้อ่านเข้าใจได้ง่าย </a:t>
            </a: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การนำเสนออย่างเป็นลำดับ สั้นกระชับ ชัดเจน ไม่สับสน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456869" y="3984274"/>
            <a:ext cx="2569934" cy="2740722"/>
            <a:chOff x="-200282" y="3020092"/>
            <a:chExt cx="3468546" cy="3263942"/>
          </a:xfrm>
        </p:grpSpPr>
        <p:grpSp>
          <p:nvGrpSpPr>
            <p:cNvPr id="8" name="Group 45">
              <a:extLst>
                <a:ext uri="{FF2B5EF4-FFF2-40B4-BE49-F238E27FC236}">
                  <a16:creationId xmlns="" xmlns:a16="http://schemas.microsoft.com/office/drawing/2014/main" id="{E0BDBEBF-258C-4499-8355-FCE5668CC4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1290" y="3499338"/>
              <a:ext cx="2286733" cy="2784696"/>
              <a:chOff x="2068" y="0"/>
              <a:chExt cx="3544" cy="4320"/>
            </a:xfrm>
          </p:grpSpPr>
          <p:sp>
            <p:nvSpPr>
              <p:cNvPr id="11" name="AutoShape 44">
                <a:extLst>
                  <a:ext uri="{FF2B5EF4-FFF2-40B4-BE49-F238E27FC236}">
                    <a16:creationId xmlns="" xmlns:a16="http://schemas.microsoft.com/office/drawing/2014/main" id="{08079F39-D82B-44B1-89D3-AEF6F48B0EF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068" y="0"/>
                <a:ext cx="3544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12" name="Picture 46">
                <a:extLst>
                  <a:ext uri="{FF2B5EF4-FFF2-40B4-BE49-F238E27FC236}">
                    <a16:creationId xmlns="" xmlns:a16="http://schemas.microsoft.com/office/drawing/2014/main" id="{DEA3A399-BA88-43DB-B1AD-62CCD73793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8" y="0"/>
                <a:ext cx="3547" cy="4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-200282" y="3020092"/>
              <a:ext cx="3468546" cy="6231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th-TH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กินเที่ยวรอบเมืองจันท์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56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62309" y="169895"/>
            <a:ext cx="11541516" cy="78319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Algorithm: </a:t>
            </a: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ออกแบบอัลกอริทึม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09011" y="1062537"/>
            <a:ext cx="10848111" cy="316682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ลำดับการเดินทางให้ระยะทางสั้นที่สุดและการจัดทำโปรแกรมการเดินทางสำหรับนักท่องเที่ยวต่างชาติ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ตัวอย่างประเด็นพิจารณา</a:t>
            </a:r>
            <a:endParaRPr lang="th-TH" sz="32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กำหนดลำดับของการเดินทางให้ระยะทางสั้นที่สุด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กำหนดขั้นตอนการทำและการนำเสนอโปรแกรมการเดินทางให้ผู้อื่นนำไปใช้ได้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848099" y="4227843"/>
            <a:ext cx="2569934" cy="2563017"/>
            <a:chOff x="-127366" y="3020092"/>
            <a:chExt cx="3322715" cy="3265876"/>
          </a:xfrm>
        </p:grpSpPr>
        <p:grpSp>
          <p:nvGrpSpPr>
            <p:cNvPr id="8" name="Group 45">
              <a:extLst>
                <a:ext uri="{FF2B5EF4-FFF2-40B4-BE49-F238E27FC236}">
                  <a16:creationId xmlns="" xmlns:a16="http://schemas.microsoft.com/office/drawing/2014/main" id="{E0BDBEBF-258C-4499-8355-FCE5668CC4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1290" y="3499338"/>
              <a:ext cx="2286733" cy="2786630"/>
              <a:chOff x="2068" y="0"/>
              <a:chExt cx="3544" cy="4323"/>
            </a:xfrm>
          </p:grpSpPr>
          <p:sp>
            <p:nvSpPr>
              <p:cNvPr id="11" name="AutoShape 44">
                <a:extLst>
                  <a:ext uri="{FF2B5EF4-FFF2-40B4-BE49-F238E27FC236}">
                    <a16:creationId xmlns="" xmlns:a16="http://schemas.microsoft.com/office/drawing/2014/main" id="{08079F39-D82B-44B1-89D3-AEF6F48B0EF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068" y="0"/>
                <a:ext cx="3544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12" name="Picture 46">
                <a:extLst>
                  <a:ext uri="{FF2B5EF4-FFF2-40B4-BE49-F238E27FC236}">
                    <a16:creationId xmlns="" xmlns:a16="http://schemas.microsoft.com/office/drawing/2014/main" id="{DEA3A399-BA88-43DB-B1AD-62CCD73793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7" y="362"/>
                <a:ext cx="3250" cy="39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-127366" y="3020092"/>
              <a:ext cx="3322715" cy="66670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th-TH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กินเที่ยวรอบเมืองจันท์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22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9875" y="176969"/>
            <a:ext cx="12052878" cy="8589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เราใช้การคิดเชิงคำนวณเพื่อแก้ปัญหาในชีวิตประจำวันได้หรือไม่ อย่างไร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73552"/>
              </p:ext>
            </p:extLst>
          </p:nvPr>
        </p:nvGraphicFramePr>
        <p:xfrm>
          <a:off x="243994" y="1080651"/>
          <a:ext cx="11591448" cy="4602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061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852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6652">
                <a:tc gridSpan="2">
                  <a:txBody>
                    <a:bodyPr/>
                    <a:lstStyle/>
                    <a:p>
                      <a:pPr algn="ctr"/>
                      <a:r>
                        <a:rPr lang="th-TH" sz="4000" dirty="0" smtClean="0">
                          <a:latin typeface="TH SarabunPSK" pitchFamily="34" charset="-34"/>
                          <a:cs typeface="TH SarabunPSK" pitchFamily="34" charset="-34"/>
                        </a:rPr>
                        <a:t>จะจัดงานเลี้ยงวันเกิดให้กับคนในครอบครัวทำอย่างไร</a:t>
                      </a:r>
                      <a:endParaRPr lang="th-TH" sz="4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Decomposition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en-US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th-TH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Pattern recognition</a:t>
                      </a:r>
                    </a:p>
                    <a:p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Abstraction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Algorithm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260" y="5231548"/>
            <a:ext cx="2192482" cy="146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32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10469"/>
            <a:ext cx="12052878" cy="8589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เราใช้การคิดเชิงคำนวณเพื่อแก้ปัญหาในชีวิตประจำวันได้หรือไม่ อย่างไร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837572"/>
              </p:ext>
            </p:extLst>
          </p:nvPr>
        </p:nvGraphicFramePr>
        <p:xfrm>
          <a:off x="310494" y="896742"/>
          <a:ext cx="11591448" cy="58161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818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096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6652">
                <a:tc gridSpan="2">
                  <a:txBody>
                    <a:bodyPr/>
                    <a:lstStyle/>
                    <a:p>
                      <a:pPr algn="ctr"/>
                      <a:r>
                        <a:rPr lang="th-TH" sz="4000" dirty="0" smtClean="0">
                          <a:latin typeface="TH SarabunPSK" pitchFamily="34" charset="-34"/>
                          <a:cs typeface="TH SarabunPSK" pitchFamily="34" charset="-34"/>
                        </a:rPr>
                        <a:t>จะจัดงานเลี้ยงวันเกิดให้กับคนในครอบครัวทำอย่างไร</a:t>
                      </a:r>
                      <a:endParaRPr lang="th-TH" sz="4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Decomposition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จัดงานเลี้ยงวันเกิดให้กับใคร อายุเท่าไหร่ ชอบงานแบบไหน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จะมีคนมางานเลี้ยงกี่คน จะเชิญใครมาบ้าง จะเชิญอย่างไร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มีงบประมาณเท่าไหร่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จัดงานเลี้ยงที่ไหน </a:t>
                      </a: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จะมีอาหารและกิจกรรมอะไรในงานบ้าง</a:t>
                      </a:r>
                      <a:endParaRPr lang="en-US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52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Pattern recognition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dirty="0" smtClean="0">
                          <a:latin typeface="TH SarabunPSK" pitchFamily="34" charset="-34"/>
                          <a:cs typeface="TH SarabunPSK" pitchFamily="34" charset="-34"/>
                        </a:rPr>
                        <a:t>รูปแบบการจัดงานเลี้ยงวันเกิดที่เคยเห็นมา</a:t>
                      </a: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หรือเคยทำมาแล้วเป็นอย่างไรบ้าง</a:t>
                      </a: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Abstraction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dirty="0" smtClean="0">
                          <a:latin typeface="TH SarabunPSK" pitchFamily="34" charset="-34"/>
                          <a:cs typeface="TH SarabunPSK" pitchFamily="34" charset="-34"/>
                        </a:rPr>
                        <a:t>สรุปงบประมาณ,</a:t>
                      </a: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dirty="0" smtClean="0">
                          <a:latin typeface="TH SarabunPSK" pitchFamily="34" charset="-34"/>
                          <a:cs typeface="TH SarabunPSK" pitchFamily="34" charset="-34"/>
                        </a:rPr>
                        <a:t>รูปแบบการจัดงาน,</a:t>
                      </a: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สถานที่, อาหาร, กิจกรรม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64286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Algorithm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ขั้นตอนการเตรียมงานในด้านต่างๆ</a:t>
                      </a: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เช่น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   การจัดสถานที่, การเตรียมอาหาร, การเชิญคนมาร่วมงาน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   การจัดโปรแกรมและดำเนินกิจกรรม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4221" y="5181676"/>
            <a:ext cx="2192482" cy="146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2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5213"/>
            <a:ext cx="12192000" cy="8589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เราใช้การคิดเชิงคำนวณในการสร้างสิ่งของบางอย่างได้หรือไม่ อย่างไร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168205"/>
              </p:ext>
            </p:extLst>
          </p:nvPr>
        </p:nvGraphicFramePr>
        <p:xfrm>
          <a:off x="460111" y="932904"/>
          <a:ext cx="11376650" cy="466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052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714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6652">
                <a:tc gridSpan="2">
                  <a:txBody>
                    <a:bodyPr/>
                    <a:lstStyle/>
                    <a:p>
                      <a:pPr algn="ctr"/>
                      <a:r>
                        <a:rPr lang="th-TH" sz="4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จะมีวิธีการทำตุ๊กตาล้มลุกได้อย่างไร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5466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Decomposition</a:t>
                      </a:r>
                      <a:endParaRPr lang="th-TH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th-TH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en-US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Pattern recognition</a:t>
                      </a:r>
                    </a:p>
                    <a:p>
                      <a:endParaRPr lang="th-TH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Abstraction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Algorithm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 descr="Image result for ตุ๊กตาล้มลุก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966" y="4522991"/>
            <a:ext cx="2908878" cy="21467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27369" y="76287"/>
            <a:ext cx="11808884" cy="8589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เราใช้การคิดเชิงคำนวณในการสร้างสิ่งของบางอย่างได้หรือไม่ อย่างไร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395822"/>
              </p:ext>
            </p:extLst>
          </p:nvPr>
        </p:nvGraphicFramePr>
        <p:xfrm>
          <a:off x="752090" y="846036"/>
          <a:ext cx="10792691" cy="56519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06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519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6652">
                <a:tc gridSpan="2">
                  <a:txBody>
                    <a:bodyPr/>
                    <a:lstStyle/>
                    <a:p>
                      <a:pPr algn="ctr"/>
                      <a:r>
                        <a:rPr lang="th-TH" sz="4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จะมีวิธีการทำตุ๊กตาล้มลุกได้อย่างไร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Decomposition</a:t>
                      </a:r>
                      <a:endParaRPr lang="th-TH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ตุ๊กตาล้มลุกมีลักษณะเป็นอย่างไร</a:t>
                      </a: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ต้องใช้วัสดุอุปกรณ์อะไรในการทำ</a:t>
                      </a: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ขั้นตอนการทำเป็นอย่างไร </a:t>
                      </a:r>
                      <a:endParaRPr lang="en-US" sz="3200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Pattern recognition</a:t>
                      </a:r>
                    </a:p>
                    <a:p>
                      <a:endParaRPr lang="th-TH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ตุ๊กตาล้มลุกที่เคยพบมีลักษณะทั่วไปเป็นอย่างไรและทำมาจากวัสดุอะไรบ้าง </a:t>
                      </a: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เพราะเหตุใดตุ๊กตาจึงล้มลุกได้</a:t>
                      </a: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ลักษณะและส่วนประกอบที่สำคัญของตุ๊กตาล้มลุกคืออะไร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Abstraction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th-TH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สรุปหลักการทำตุ๊กตาล้มลุก วิธีการและวัสดุอุปกรณ์ที่จะใช้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Algorithm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3200" kern="1200" baseline="0" dirty="0" smtClean="0">
                          <a:solidFill>
                            <a:schemeClr val="dk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วางแผนขั้นตอนการทำตุ๊กตาล้มลุก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58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-698269" y="263234"/>
            <a:ext cx="12890269" cy="8589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ยกตัวอย่างปัญหาในชีวิตประจำวัน</a:t>
            </a:r>
          </a:p>
          <a:p>
            <a:pPr>
              <a:lnSpc>
                <a:spcPct val="100000"/>
              </a:lnSpc>
            </a:pPr>
            <a:r>
              <a:rPr lang="th-TH" altLang="th-TH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ที่ใช้การคิดเชิงคำนวณในการแก้ปัญหาได้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88189"/>
              </p:ext>
            </p:extLst>
          </p:nvPr>
        </p:nvGraphicFramePr>
        <p:xfrm>
          <a:off x="785340" y="1742897"/>
          <a:ext cx="10792691" cy="46700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06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519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6652">
                <a:tc gridSpan="2">
                  <a:txBody>
                    <a:bodyPr/>
                    <a:lstStyle/>
                    <a:p>
                      <a:pPr algn="ctr"/>
                      <a:endParaRPr lang="th-TH" sz="32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Decomposition</a:t>
                      </a:r>
                      <a:endParaRPr lang="th-TH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th-TH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th-TH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Pattern recognition</a:t>
                      </a:r>
                    </a:p>
                    <a:p>
                      <a:endParaRPr lang="th-TH" sz="36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Abstraction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652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Algorithm</a:t>
                      </a:r>
                      <a:endParaRPr lang="th-TH" sz="36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th-TH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6809" y="6199720"/>
            <a:ext cx="15808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ดร.เทพกัญญา  พรหม</a:t>
            </a:r>
            <a:r>
              <a:rPr lang="th-TH" dirty="0" err="1" smtClean="0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</a:rPr>
              <a:t>ติแก้ว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7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LwX2hmgAo0u5SPp_HgyxF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LwX2hmgAo0u5SPp_Hgyx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LwX2hmgAo0u5SPp_HgyxF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LwX2hmgAo0u5SPp_HgyxF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2741</TotalTime>
  <Words>2158</Words>
  <Application>Microsoft Office PowerPoint</Application>
  <PresentationFormat>Widescreen</PresentationFormat>
  <Paragraphs>231</Paragraphs>
  <Slides>22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TH Sarabun New</vt:lpstr>
      <vt:lpstr>Arial</vt:lpstr>
      <vt:lpstr>Cordia New</vt:lpstr>
      <vt:lpstr>Calibri Light</vt:lpstr>
      <vt:lpstr>MS PGothic</vt:lpstr>
      <vt:lpstr>TH SarabunPSK</vt:lpstr>
      <vt:lpstr>Calibri</vt:lpstr>
      <vt:lpstr>Angsana New</vt:lpstr>
      <vt:lpstr>Wingdings</vt:lpstr>
      <vt:lpstr>Wingdings 2</vt:lpstr>
      <vt:lpstr>Office Theme</vt:lpstr>
      <vt:lpstr>รู้จักการคิดเชิงคำนวณและการเขียนโค้ด</vt:lpstr>
      <vt:lpstr>สิ่งเหล่านี้ส่งผลต่อวิถีชีวิตของเราอย่างไร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Office Black Edition - tum0r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จุดเน้นของการเรียนรู้วิทยาการคอมพิวเตอร์</dc:title>
  <dc:creator>SWU</dc:creator>
  <cp:lastModifiedBy>User</cp:lastModifiedBy>
  <cp:revision>351</cp:revision>
  <dcterms:created xsi:type="dcterms:W3CDTF">2019-10-04T09:52:44Z</dcterms:created>
  <dcterms:modified xsi:type="dcterms:W3CDTF">2020-04-03T02:36:45Z</dcterms:modified>
</cp:coreProperties>
</file>