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347" r:id="rId2"/>
    <p:sldId id="349" r:id="rId3"/>
    <p:sldId id="288" r:id="rId4"/>
    <p:sldId id="289" r:id="rId5"/>
    <p:sldId id="323" r:id="rId6"/>
    <p:sldId id="296" r:id="rId7"/>
    <p:sldId id="297" r:id="rId8"/>
    <p:sldId id="291" r:id="rId9"/>
    <p:sldId id="300" r:id="rId10"/>
    <p:sldId id="299" r:id="rId11"/>
    <p:sldId id="328" r:id="rId12"/>
    <p:sldId id="298" r:id="rId13"/>
    <p:sldId id="356" r:id="rId14"/>
    <p:sldId id="358" r:id="rId15"/>
    <p:sldId id="357" r:id="rId16"/>
    <p:sldId id="334" r:id="rId17"/>
    <p:sldId id="359" r:id="rId18"/>
    <p:sldId id="360" r:id="rId19"/>
    <p:sldId id="361" r:id="rId20"/>
    <p:sldId id="325" r:id="rId21"/>
    <p:sldId id="326" r:id="rId22"/>
    <p:sldId id="339" r:id="rId23"/>
    <p:sldId id="327" r:id="rId24"/>
    <p:sldId id="292" r:id="rId25"/>
    <p:sldId id="343" r:id="rId26"/>
    <p:sldId id="295" r:id="rId27"/>
    <p:sldId id="350" r:id="rId28"/>
    <p:sldId id="352" r:id="rId29"/>
    <p:sldId id="353" r:id="rId30"/>
    <p:sldId id="355" r:id="rId31"/>
    <p:sldId id="354" r:id="rId32"/>
    <p:sldId id="345" r:id="rId33"/>
  </p:sldIdLst>
  <p:sldSz cx="12192000" cy="6858000"/>
  <p:notesSz cx="6858000" cy="9144000"/>
  <p:embeddedFontLst>
    <p:embeddedFont>
      <p:font typeface="TH SarabunPSK" panose="020B0500040200020003" pitchFamily="34" charset="-34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Cordia New" panose="020B0304020202020204" pitchFamily="34" charset="-34"/>
      <p:regular r:id="rId41"/>
      <p:bold r:id="rId42"/>
      <p:italic r:id="rId43"/>
      <p:boldItalic r:id="rId44"/>
    </p:embeddedFont>
    <p:embeddedFont>
      <p:font typeface="TH Sarabun New" panose="020B0500040200020003" pitchFamily="34" charset="-34"/>
      <p:regular r:id="rId45"/>
      <p:bold r:id="rId46"/>
      <p:italic r:id="rId47"/>
      <p:bold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Angsana New" panose="02020603050405020304" pitchFamily="18" charset="-34"/>
      <p:regular r:id="rId53"/>
      <p:bold r:id="rId54"/>
      <p:italic r:id="rId55"/>
      <p:boldItalic r:id="rId56"/>
    </p:embeddedFont>
    <p:embeddedFont>
      <p:font typeface="Wingdings 2" panose="05020102010507070707" pitchFamily="18" charset="2"/>
      <p:regular r:id="rId57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CflLUXWL5KwhFIWR+wXLA==" hashData="zPGK8p93+WR0Ml6D9/tzNgir5qnsUy8sxz9i2LsTXLOrplC6cWctQu7epBve9l8eeMoheEwbcPQK5wEQjwaSJw=="/>
  <p:extLst>
    <p:ext uri="{521415D9-36F7-43E2-AB2F-B90AF26B5E84}">
      <p14:sectionLst xmlns:p14="http://schemas.microsoft.com/office/powerpoint/2010/main">
        <p14:section name="ตัวอย่างกิจกรรมพื้นฐานCS" id="{9561A394-EF1F-48A6-84E9-D5BB4959FA2C}">
          <p14:sldIdLst>
            <p14:sldId id="347"/>
            <p14:sldId id="349"/>
            <p14:sldId id="288"/>
            <p14:sldId id="289"/>
            <p14:sldId id="323"/>
            <p14:sldId id="296"/>
            <p14:sldId id="297"/>
            <p14:sldId id="291"/>
            <p14:sldId id="300"/>
            <p14:sldId id="299"/>
            <p14:sldId id="328"/>
            <p14:sldId id="298"/>
            <p14:sldId id="356"/>
            <p14:sldId id="358"/>
            <p14:sldId id="357"/>
            <p14:sldId id="334"/>
            <p14:sldId id="359"/>
            <p14:sldId id="360"/>
            <p14:sldId id="361"/>
            <p14:sldId id="325"/>
            <p14:sldId id="326"/>
            <p14:sldId id="339"/>
            <p14:sldId id="327"/>
            <p14:sldId id="292"/>
            <p14:sldId id="343"/>
            <p14:sldId id="295"/>
            <p14:sldId id="350"/>
            <p14:sldId id="352"/>
            <p14:sldId id="353"/>
            <p14:sldId id="355"/>
            <p14:sldId id="354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33CC"/>
    <a:srgbClr val="FF66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953" autoAdjust="0"/>
  </p:normalViewPr>
  <p:slideViewPr>
    <p:cSldViewPr snapToGrid="0">
      <p:cViewPr varScale="1">
        <p:scale>
          <a:sx n="84" d="100"/>
          <a:sy n="84" d="100"/>
        </p:scale>
        <p:origin x="7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D2B2E-F9E1-4F44-9BBF-483FE4999AA2}" type="datetimeFigureOut">
              <a:rPr lang="th-TH" smtClean="0"/>
              <a:t>03/04/63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175C6-695B-493F-8DEE-7D880488E9F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683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6713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8666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175C6-695B-493F-8DEE-7D880488E9F0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3299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97B1E-9E42-4348-AE5C-0459BC66EAF3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409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B809-B5CB-4EE1-9F7A-9D16496D19F0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520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E330-AC7D-486B-80AA-E22F012829FA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06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6E9C-EB20-49B9-95D5-45D92E0F05F6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387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0350-71B9-40AA-BB41-9E8E10A74975}" type="datetime1">
              <a:rPr lang="th-TH" smtClean="0"/>
              <a:t>03/04/63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90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8AB61-0130-41C6-A693-AA83D8D975D8}" type="datetime1">
              <a:rPr lang="th-TH" smtClean="0"/>
              <a:t>03/04/63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981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B2FFB-F77E-4612-AFEA-BA4F262E0806}" type="datetime1">
              <a:rPr lang="th-TH" smtClean="0"/>
              <a:t>03/04/63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500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F330-0F80-4E97-B87C-4A4012CD2DC3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25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AE73-C6A8-458D-9A36-C46D14F563BE}" type="datetime1">
              <a:rPr lang="th-TH" smtClean="0"/>
              <a:t>03/04/63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655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C87AC-6915-4BC6-838B-860D3593C48D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807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6DF7-2F1D-4687-A1BB-53CAA5869769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487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CD23B-2FAB-4BCB-A334-FC955A51CCCB}" type="datetime1">
              <a:rPr lang="th-TH" smtClean="0"/>
              <a:t>03/04/63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h-TH" smtClean="0"/>
              <a:t>เอกกสารประกอบการอบรมเชิงปฏิบัติการวิทยาการคำนวณระดับอนุบาล สำหรับวิทยากรแกนนำ สวก. สพฐ.   ดร.เทพกัญญา พรหมขัติแก้ว_6 ต.ค.62 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C1B0F-41D6-4C78-A9C1-9830E139B9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704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995017" y="1227461"/>
            <a:ext cx="10154805" cy="2513267"/>
          </a:xfrm>
        </p:spPr>
        <p:txBody>
          <a:bodyPr>
            <a:noAutofit/>
          </a:bodyPr>
          <a:lstStyle/>
          <a:p>
            <a:pPr algn="r"/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ตัวอย่างกิจกรรมพื้นฐานที่นำไปสู่การเรียนรู้</a:t>
            </a:r>
            <a:b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วิทยาการคอมพิวเตอร์</a:t>
            </a:r>
            <a:endParaRPr lang="th-TH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ชื่อเรื่องรอง 4"/>
          <p:cNvSpPr>
            <a:spLocks noGrp="1"/>
          </p:cNvSpPr>
          <p:nvPr>
            <p:ph type="subTitle" idx="1"/>
          </p:nvPr>
        </p:nvSpPr>
        <p:spPr>
          <a:xfrm>
            <a:off x="1903563" y="4464680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th-TH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ดร.เทพกัญญา พรหม</a:t>
            </a:r>
            <a:r>
              <a:rPr lang="th-TH" sz="36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ขั</a:t>
            </a:r>
            <a:r>
              <a:rPr lang="th-TH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ติแก้ว</a:t>
            </a:r>
          </a:p>
        </p:txBody>
      </p:sp>
    </p:spTree>
    <p:extLst>
      <p:ext uri="{BB962C8B-B14F-4D97-AF65-F5344CB8AC3E}">
        <p14:creationId xmlns:p14="http://schemas.microsoft.com/office/powerpoint/2010/main" val="41353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52653" y="698269"/>
            <a:ext cx="5519651" cy="5632311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ตัวอย่างการจัดประสบการณ์เพื่อปูพื้นฐานโดยเน้น              การ</a:t>
            </a:r>
            <a:r>
              <a:rPr lang="th-TH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แก้ปัญหา แบบรูป </a:t>
            </a:r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การเรียงลำดับ </a:t>
            </a:r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              การใช้ตัวแทน</a:t>
            </a:r>
            <a:endParaRPr lang="th-TH" sz="6000" b="1" dirty="0">
              <a:solidFill>
                <a:srgbClr val="7030A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5016" y="588480"/>
            <a:ext cx="4820083" cy="6018415"/>
            <a:chOff x="665016" y="738105"/>
            <a:chExt cx="4820083" cy="6018415"/>
          </a:xfrm>
        </p:grpSpPr>
        <p:sp>
          <p:nvSpPr>
            <p:cNvPr id="6" name="รูปห้าเหลี่ยม 33"/>
            <p:cNvSpPr/>
            <p:nvPr/>
          </p:nvSpPr>
          <p:spPr>
            <a:xfrm>
              <a:off x="665016" y="738105"/>
              <a:ext cx="4820083" cy="6018415"/>
            </a:xfrm>
            <a:prstGeom prst="homePlate">
              <a:avLst>
                <a:gd name="adj" fmla="val 1561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600"/>
            </a:p>
          </p:txBody>
        </p:sp>
        <p:sp>
          <p:nvSpPr>
            <p:cNvPr id="7" name="Rounded Rectangle 11"/>
            <p:cNvSpPr/>
            <p:nvPr/>
          </p:nvSpPr>
          <p:spPr>
            <a:xfrm>
              <a:off x="900060" y="2111587"/>
              <a:ext cx="3851780" cy="900376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การแก้ปัญหา </a:t>
              </a:r>
              <a:r>
                <a:rPr lang="th-TH" b="1" dirty="0" smtClean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/>
              </a:r>
              <a:br>
                <a:rPr lang="th-TH" b="1" dirty="0" smtClean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</a:br>
              <a:r>
                <a:rPr lang="th-TH" b="1" dirty="0" smtClean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(</a:t>
              </a:r>
              <a:r>
                <a:rPr lang="en-US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Problem Solving)</a:t>
              </a: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 </a:t>
              </a:r>
              <a:endParaRPr lang="en-US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endParaRPr>
            </a:p>
          </p:txBody>
        </p:sp>
        <p:sp>
          <p:nvSpPr>
            <p:cNvPr id="8" name="Rounded Rectangle 12"/>
            <p:cNvSpPr/>
            <p:nvPr/>
          </p:nvSpPr>
          <p:spPr>
            <a:xfrm>
              <a:off x="886276" y="3233523"/>
              <a:ext cx="3851780" cy="86132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แบบรูป (</a:t>
              </a:r>
              <a:r>
                <a:rPr lang="en-US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Pattern)</a:t>
              </a: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 </a:t>
              </a:r>
              <a:endParaRPr lang="en-US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endParaRPr>
            </a:p>
          </p:txBody>
        </p:sp>
        <p:sp>
          <p:nvSpPr>
            <p:cNvPr id="9" name="Rounded Rectangle 13"/>
            <p:cNvSpPr/>
            <p:nvPr/>
          </p:nvSpPr>
          <p:spPr>
            <a:xfrm>
              <a:off x="869651" y="4332567"/>
              <a:ext cx="3813580" cy="1018311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การเรียงลำดับ (</a:t>
              </a:r>
              <a:r>
                <a:rPr lang="en-US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Sequencing)</a:t>
              </a:r>
              <a:endParaRPr lang="en-US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endParaRPr>
            </a:p>
          </p:txBody>
        </p:sp>
        <p:sp>
          <p:nvSpPr>
            <p:cNvPr id="10" name="Rounded Rectangle 14"/>
            <p:cNvSpPr/>
            <p:nvPr/>
          </p:nvSpPr>
          <p:spPr>
            <a:xfrm>
              <a:off x="849116" y="5625019"/>
              <a:ext cx="3851782" cy="949418"/>
            </a:xfrm>
            <a:prstGeom prst="roundRect">
              <a:avLst/>
            </a:prstGeom>
            <a:solidFill>
              <a:srgbClr val="FF33CC"/>
            </a:solidFill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 dirty="0" smtClean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การ</a:t>
              </a:r>
              <a:r>
                <a:rPr lang="th-TH" b="1" dirty="0" smtClean="0"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ใช้ตัว</a:t>
              </a:r>
              <a:r>
                <a:rPr lang="th-TH" b="1" dirty="0" smtClean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แทน </a:t>
              </a:r>
              <a:r>
                <a:rPr lang="th-TH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(</a:t>
              </a:r>
              <a:r>
                <a:rPr lang="en-US" b="1" dirty="0"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Representation)</a:t>
              </a:r>
              <a:endParaRPr lang="en-US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endParaRPr>
            </a:p>
          </p:txBody>
        </p:sp>
        <p:sp>
          <p:nvSpPr>
            <p:cNvPr id="11" name="กล่องข้อความ 21"/>
            <p:cNvSpPr txBox="1"/>
            <p:nvPr/>
          </p:nvSpPr>
          <p:spPr>
            <a:xfrm>
              <a:off x="936151" y="919125"/>
              <a:ext cx="3677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6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พื้นฐานของการเรียนรู้</a:t>
              </a:r>
            </a:p>
            <a:p>
              <a:pPr algn="ctr"/>
              <a:r>
                <a:rPr lang="th-TH" sz="36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วิทยาการคอมพิวเตอร์</a:t>
              </a:r>
              <a:endPara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2244436"/>
            <a:ext cx="11808884" cy="25630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97234" y="286871"/>
            <a:ext cx="9869248" cy="4372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จัดกลุ่มสิ่งของเหล่านี้ได้อย่างไร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สังเกตสิ่งของที่ได้รับ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ร่วมกันกำหนดเกณฑ์ในการจัดกลุ่มสิ่งของ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จัดกลุ่มสิ่งของตามเกณฑ์</a:t>
            </a:r>
            <a:endParaRPr lang="th-TH" altLang="th-TH" sz="48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นำเสนอการจัดกลุ่มโดยให้เพื่อนกลุ่มอื่นสังเกตและระบุเกณฑ์ที่ใช้แล้วจึงเฉลย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8363" y="4811228"/>
            <a:ext cx="11609377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195378"/>
              </p:ext>
            </p:extLst>
          </p:nvPr>
        </p:nvGraphicFramePr>
        <p:xfrm>
          <a:off x="326294" y="5487942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35231" y="5308384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7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2244436"/>
            <a:ext cx="11808884" cy="25630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61376" y="311726"/>
            <a:ext cx="9869248" cy="38654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จัดเรียงลำดับสิ่งของเหล่านี้ได้อย่างไร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ร่วมกันกำหนดเกณฑ์ในการจัดเรียงลำดับสิ่งของ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จัดเรียงลำดับสิ่งของตามเกณฑ์</a:t>
            </a:r>
            <a:endParaRPr lang="th-TH" altLang="th-TH" sz="48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นำเสนอการเรียงลำดับสิ่งของโดยให้เพื่อนกลุ่มอื่นสังเกตและระบุเกณฑ์ที่ใช้แล้วจึงเฉลย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1558" y="4488262"/>
            <a:ext cx="11609377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78634"/>
              </p:ext>
            </p:extLst>
          </p:nvPr>
        </p:nvGraphicFramePr>
        <p:xfrm>
          <a:off x="299134" y="5164976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22820" y="4957665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9605" y="5631251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1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2244436"/>
            <a:ext cx="11808884" cy="25630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25518" y="220061"/>
            <a:ext cx="10171642" cy="38654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ต่อบล็อกตามแบบนี้ได้อย่างไร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สังเกตบล็อกที่จัดวางไว้เป็นต้นแบบ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สนทนาร่วมกันในกลุ่มว่าจะต่อบล็อกตามแบบได้อย่างไร</a:t>
            </a:r>
            <a:endParaRPr lang="th-TH" altLang="th-TH" sz="48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ลงมือทำตามขั้นตอนที่ช่วยกันวางแผน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นำเสนอผลงานโดยอธิบายขั้นตอนการต่อบล็อก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1558" y="4379734"/>
            <a:ext cx="11609377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655246"/>
              </p:ext>
            </p:extLst>
          </p:nvPr>
        </p:nvGraphicFramePr>
        <p:xfrm>
          <a:off x="299134" y="5056448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  <a:endParaRPr lang="th-TH" sz="2800" dirty="0" smtClean="0">
                        <a:sym typeface="Wingdings"/>
                      </a:endParaRPr>
                    </a:p>
                    <a:p>
                      <a:pPr algn="ctr"/>
                      <a:r>
                        <a:rPr lang="th-TH" sz="2800" dirty="0" smtClean="0">
                          <a:sym typeface="Wingdings"/>
                        </a:rPr>
                        <a:t>การเรียงลำดับ</a:t>
                      </a:r>
                      <a:endParaRPr lang="en-US" sz="2800" dirty="0" smtClean="0">
                        <a:sym typeface="Wingding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08070" y="4884414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9606" y="4895091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2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401038" y="940352"/>
            <a:ext cx="4909818" cy="4829183"/>
            <a:chOff x="3401038" y="940352"/>
            <a:chExt cx="4909818" cy="482918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3752" y="940352"/>
              <a:ext cx="1657512" cy="160375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13752" y="2544107"/>
              <a:ext cx="1648552" cy="159479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2304" y="2526188"/>
              <a:ext cx="1648552" cy="161271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1671" y="4138902"/>
              <a:ext cx="1630633" cy="163063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01038" y="2544107"/>
              <a:ext cx="1630633" cy="1621674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581662" y="442891"/>
            <a:ext cx="1256230" cy="6070203"/>
            <a:chOff x="5581662" y="442891"/>
            <a:chExt cx="1256230" cy="60702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88379" y="5299282"/>
              <a:ext cx="1249513" cy="121381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8379" y="4090217"/>
              <a:ext cx="1235933" cy="120906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81662" y="2887869"/>
              <a:ext cx="1242650" cy="120234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88379" y="1665371"/>
              <a:ext cx="1222498" cy="122249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91737" y="442891"/>
              <a:ext cx="1229216" cy="1222463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6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7723" y="54168"/>
            <a:ext cx="10656551" cy="5333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จะบอกให้เพื่อนต่อบล็อกตามแบบได้อย่างไร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ตัวแทน </a:t>
            </a:r>
            <a:r>
              <a:rPr lang="en-US" altLang="th-TH" sz="48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 คนออกมาสังเกตบล็อกที่จัดและซ่อนไว้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พูดสื่อสารให้เพื่อนคนอื่นๆ ต่อบล็อกให้ได้ตามแบบที่สังเกต</a:t>
            </a:r>
            <a:endParaRPr lang="th-TH" altLang="th-TH" sz="48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เมื่อต่อเสร็จร่วมกันตรวจสอบผลงานเปรียบเทียบกับบล็อกที่เป็นต้นแบบ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800" b="1" dirty="0" smtClean="0">
                <a:latin typeface="TH SarabunPSK" pitchFamily="34" charset="-34"/>
                <a:cs typeface="TH SarabunPSK" pitchFamily="34" charset="-34"/>
              </a:rPr>
              <a:t>แต่ละกลุ่มออกแบบการต่อบล็อกของกลุ่ม พูดสื่อสารให้เพื่อนกลุ่มอื่นทำตามแบบ แล้วเฉลย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1557" y="5115894"/>
            <a:ext cx="11609377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008538"/>
              </p:ext>
            </p:extLst>
          </p:nvPr>
        </p:nvGraphicFramePr>
        <p:xfrm>
          <a:off x="299133" y="5792608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22819" y="5613050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9605" y="5631251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55292" y="6529513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accent5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accent5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accent5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accent5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5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619292" y="1050631"/>
            <a:ext cx="4936697" cy="4817218"/>
            <a:chOff x="3619292" y="1050631"/>
            <a:chExt cx="4936697" cy="481721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9292" y="1050631"/>
              <a:ext cx="1657512" cy="160375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7437" y="1064071"/>
              <a:ext cx="1648552" cy="161271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5735" y="4237216"/>
              <a:ext cx="1630633" cy="163063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6804" y="1059591"/>
              <a:ext cx="1630633" cy="162167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5735" y="2646901"/>
              <a:ext cx="1641702" cy="1594795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4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946258" y="565772"/>
            <a:ext cx="5705460" cy="5543396"/>
            <a:chOff x="3026268" y="1182992"/>
            <a:chExt cx="5705460" cy="554339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30190" y="3340522"/>
              <a:ext cx="1164550" cy="112678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9366" y="2270168"/>
              <a:ext cx="1108281" cy="108418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8629" y="1182992"/>
              <a:ext cx="1098036" cy="109803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6268" y="5587018"/>
              <a:ext cx="1145664" cy="113936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9366" y="4470279"/>
              <a:ext cx="1153442" cy="11204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9072" y="5587019"/>
              <a:ext cx="1145664" cy="1139369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94736" y="5587019"/>
              <a:ext cx="1145664" cy="113936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0400" y="5587019"/>
              <a:ext cx="1145664" cy="113936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6064" y="5587019"/>
              <a:ext cx="1145664" cy="113936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48865" y="4469136"/>
              <a:ext cx="1153442" cy="112048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56803" y="4465964"/>
              <a:ext cx="1153442" cy="112048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09343" y="4473450"/>
              <a:ext cx="1153442" cy="112048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4601" y="3347439"/>
              <a:ext cx="1164550" cy="112678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9151" y="3342926"/>
              <a:ext cx="1164550" cy="112678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7647" y="2270168"/>
              <a:ext cx="1108281" cy="1084188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8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2284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1852" y="1004166"/>
            <a:ext cx="11838708" cy="55238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สังเกตบล็อกที่ต่อไว้เป็นต้นแบบและระบุว่ามีอะไรที่เป็นชุดซ้ำ ๆ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สนทนาว่าจะทำตามแบบและต่อเติมจากแบบได้อย่างไร </a:t>
            </a:r>
            <a:endParaRPr lang="th-TH" altLang="th-TH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ลงมือทำและนำเสนอผลงานโดยอธิบายขั้นตอนการ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ต่อ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สังเกตแบบรูปของบล็อกที่ต่อไว้และระบุว่ามีส่วนใดที่หายไปและจะทำให้เป็นชุดที่สมบูรณ์ได้อย่างไร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ลงมือทำและนำเสนอผลงาน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3292" y="194810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5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ต่อเติมให้ครบชุด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4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5417004" y="320188"/>
            <a:ext cx="986322" cy="6160622"/>
            <a:chOff x="5417004" y="320188"/>
            <a:chExt cx="986322" cy="61606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64397" y="5541882"/>
              <a:ext cx="891541" cy="9863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009" y="4717944"/>
              <a:ext cx="986314" cy="87132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64397" y="3779015"/>
              <a:ext cx="891541" cy="98631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009" y="2955077"/>
              <a:ext cx="986314" cy="87132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64395" y="2016148"/>
              <a:ext cx="891541" cy="986316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007" y="1192210"/>
              <a:ext cx="986314" cy="87132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64391" y="272801"/>
              <a:ext cx="891541" cy="98631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9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0080" y="2603240"/>
            <a:ext cx="10942191" cy="1089312"/>
            <a:chOff x="640080" y="2603240"/>
            <a:chExt cx="10942191" cy="10893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" y="2606725"/>
              <a:ext cx="1109956" cy="10858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036" y="2610210"/>
              <a:ext cx="1088321" cy="10823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38357" y="2606725"/>
              <a:ext cx="1109956" cy="108582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8313" y="2610210"/>
              <a:ext cx="1088321" cy="108234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2037" y="2606725"/>
              <a:ext cx="1109956" cy="108582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85717" y="2603240"/>
              <a:ext cx="1109956" cy="108582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5673" y="2606725"/>
              <a:ext cx="1088321" cy="108234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83994" y="2603240"/>
              <a:ext cx="1109956" cy="108582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3950" y="2606725"/>
              <a:ext cx="1088321" cy="1082342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2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0080" y="2603240"/>
            <a:ext cx="10942191" cy="1089312"/>
            <a:chOff x="640080" y="2603240"/>
            <a:chExt cx="10942191" cy="10893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" y="2606725"/>
              <a:ext cx="1109956" cy="10858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8214" y="2610210"/>
              <a:ext cx="1088321" cy="10823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38357" y="2606725"/>
              <a:ext cx="1109956" cy="108582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8313" y="2610210"/>
              <a:ext cx="1088321" cy="108234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2037" y="2606725"/>
              <a:ext cx="1109956" cy="108582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85717" y="2603240"/>
              <a:ext cx="1109956" cy="108582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5673" y="2606725"/>
              <a:ext cx="1088321" cy="108234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3950" y="2606725"/>
              <a:ext cx="1088321" cy="1082342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7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0080" y="2603240"/>
            <a:ext cx="10930761" cy="1092797"/>
            <a:chOff x="640080" y="2603240"/>
            <a:chExt cx="10930761" cy="109279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" y="2606725"/>
              <a:ext cx="1109956" cy="108582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73176" y="2610210"/>
              <a:ext cx="1109956" cy="108582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8313" y="2610210"/>
              <a:ext cx="1088321" cy="108234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2037" y="2606725"/>
              <a:ext cx="1109956" cy="108582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85717" y="2603240"/>
              <a:ext cx="1109956" cy="108582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5673" y="2606725"/>
              <a:ext cx="1088321" cy="108234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2520" y="2606725"/>
              <a:ext cx="1088321" cy="108234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3885" y="2610210"/>
              <a:ext cx="1088321" cy="1082342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7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3292" y="1104182"/>
            <a:ext cx="11447644" cy="4615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ตัวแทน 1 คนออกมา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สังเกตบล็อกที่จัดเป็นแบบรูปและซ่อนไว้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พูดสื่อสารให้เพื่อนคนอื่นๆ 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ต่อให้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ได้ตาม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แบบรูปที่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สังเกต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เมื่อต่อเสร็จร่วมกันตรวจสอบผลงานเปรียบเทียบ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กับต้นแบบ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แต่ละกลุ่มสร้างแบบรูปของบล็อก พูดสื่อสารให้เพื่อนต่อบล็อกตามแบบ แล้วเฉลย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endParaRPr lang="th-TH" alt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3292" y="165469"/>
            <a:ext cx="11447644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5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ต่อเติมให้ครบชุด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2)</a:t>
            </a:r>
            <a:endParaRPr lang="th-TH" altLang="th-TH" sz="5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291" y="4414441"/>
            <a:ext cx="1160937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09113"/>
              </p:ext>
            </p:extLst>
          </p:nvPr>
        </p:nvGraphicFramePr>
        <p:xfrm>
          <a:off x="353292" y="5207288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93005" y="5021580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4932" y="5029271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450" y="5019209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7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646420" y="379014"/>
            <a:ext cx="1032369" cy="6092439"/>
            <a:chOff x="5646420" y="379014"/>
            <a:chExt cx="1032369" cy="60924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246" r="3662" b="2924"/>
            <a:stretch/>
          </p:blipFill>
          <p:spPr>
            <a:xfrm>
              <a:off x="5646420" y="5442113"/>
              <a:ext cx="1031146" cy="1029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1632" t="1017" r="1996" b="2229"/>
            <a:stretch/>
          </p:blipFill>
          <p:spPr>
            <a:xfrm>
              <a:off x="5646420" y="4440640"/>
              <a:ext cx="1031146" cy="100147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2246" r="3662" b="2924"/>
            <a:stretch/>
          </p:blipFill>
          <p:spPr>
            <a:xfrm>
              <a:off x="5646420" y="3411300"/>
              <a:ext cx="1031146" cy="1029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1632" t="1017" r="1996" b="2229"/>
            <a:stretch/>
          </p:blipFill>
          <p:spPr>
            <a:xfrm>
              <a:off x="5647643" y="2409827"/>
              <a:ext cx="1031146" cy="100147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2246" r="3662" b="2924"/>
            <a:stretch/>
          </p:blipFill>
          <p:spPr>
            <a:xfrm>
              <a:off x="5646420" y="1380487"/>
              <a:ext cx="1031146" cy="1029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1632" t="1017" r="1996" b="2229"/>
            <a:stretch/>
          </p:blipFill>
          <p:spPr>
            <a:xfrm>
              <a:off x="5647643" y="379014"/>
              <a:ext cx="1031146" cy="1001473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75749" y="2834400"/>
            <a:ext cx="8636920" cy="1098522"/>
            <a:chOff x="1875749" y="2834400"/>
            <a:chExt cx="8636920" cy="10985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4065079" y="2834400"/>
              <a:ext cx="1070585" cy="109852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5749" y="2838257"/>
              <a:ext cx="1094665" cy="109466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0414" y="2838257"/>
              <a:ext cx="1094665" cy="109466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5135664" y="2834400"/>
              <a:ext cx="1070585" cy="109852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8371499" y="2834400"/>
              <a:ext cx="1070585" cy="109852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2169" y="2838257"/>
              <a:ext cx="1094665" cy="109466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6834" y="2838257"/>
              <a:ext cx="1094665" cy="109466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9442084" y="2834400"/>
              <a:ext cx="1070585" cy="1098522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853748" y="498051"/>
            <a:ext cx="1094666" cy="6018051"/>
            <a:chOff x="4853748" y="498051"/>
            <a:chExt cx="1094666" cy="601805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4877829" y="5509260"/>
              <a:ext cx="1070585" cy="100684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4877829" y="4506275"/>
              <a:ext cx="1070585" cy="100298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3748" y="3499433"/>
              <a:ext cx="1094665" cy="100298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4866399" y="2496448"/>
              <a:ext cx="1070585" cy="100684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/>
            <a:srcRect l="5097" r="4076" b="3661"/>
            <a:stretch/>
          </p:blipFill>
          <p:spPr>
            <a:xfrm>
              <a:off x="4866399" y="1493463"/>
              <a:ext cx="1070585" cy="100298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3748" y="498051"/>
              <a:ext cx="1094665" cy="1002985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87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5636" y="1070933"/>
            <a:ext cx="11352779" cy="19313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สังเกตและระบุว่าหลอดกาแฟที่ร้อยกับไหมพรมมีอะไรที่เป็นชุดซ้ำ ๆ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สนทนาว่าจะทำตามแบบและต่อเติมจากแบบได้อย่างไร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ลงมือทำและนำเสนอ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ผลงานโดยอธิบายขั้นตอนการ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ต่อ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5636" y="248598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สร้อยคอหลอดกาแฟ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1)</a:t>
            </a:r>
            <a:endParaRPr lang="th-TH" altLang="th-TH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" t="10057" r="31825" b="15340"/>
          <a:stretch/>
        </p:blipFill>
        <p:spPr>
          <a:xfrm rot="16200000">
            <a:off x="3728288" y="2460173"/>
            <a:ext cx="3243944" cy="51162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1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5636" y="1070934"/>
            <a:ext cx="11352779" cy="18849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สังเกตและระบุว่าหลอดกาแฟที่ร้อยกับไหมพรมมีอะไรที่เป็นชุดซ้ำ ๆ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สนทนาว่าจะทำตามแบบและต่อเติมจากแบบได้อย่างไร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ลงมือทำและนำเสนอ</a:t>
            </a:r>
            <a:r>
              <a:rPr lang="th-TH" altLang="th-TH" sz="4200" b="1" dirty="0">
                <a:latin typeface="TH SarabunPSK" pitchFamily="34" charset="-34"/>
                <a:cs typeface="TH SarabunPSK" pitchFamily="34" charset="-34"/>
              </a:rPr>
              <a:t>ผลงานโดยอธิบายขั้นตอนการ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ต่อ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5636" y="248598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สร้อยคอหลอดกาแฟ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2)</a:t>
            </a:r>
            <a:endParaRPr lang="th-TH" altLang="th-TH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 t="13810" r="25652" b="7461"/>
          <a:stretch/>
        </p:blipFill>
        <p:spPr>
          <a:xfrm rot="16200000">
            <a:off x="4252339" y="2277574"/>
            <a:ext cx="3679370" cy="53993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7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5636" y="1104183"/>
            <a:ext cx="11385299" cy="37822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แต่ละกลุ่มสร้างสร้อยคอหลอดกาแฟที่มีสีหรือขนาดเป็นชุดซ้ำ ๆ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นำเสนอ ให้เพื่อนกลุ่มอื่นสังเกตและระบุว่ามีอะไรที่เป็นชุดซ้ำ ๆ 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ให้เพื่อนกลุ่มอื่นทำตามแบบและตรวจสอบความถูกต้อง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5636" y="248598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สร้อยคอหลอดกาแฟ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3)</a:t>
            </a:r>
            <a:endParaRPr lang="th-TH" altLang="th-TH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28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5636" y="1104183"/>
            <a:ext cx="11776364" cy="37822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สังเกตและระบุว่าหลอดกาแฟที่ร้อยกับไหมพรมมีอะไรที่เป็นชุดซ้ำ ๆ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สนทนาว่าจะทำตามแบบและต่อเติมจากแบบได้อย่างไร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ลงมือทำและนำเสนอ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ผลงานโดยอธิบายขั้นตอนการ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ต่อ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แต่ละกลุ่มสร้างสร้อยคอหลอดกาแฟที่มีสีหรือขนาดเป็นชุดซ้ำ ๆ   นำเสนอ ให้เพื่อนสังเกตและระบุว่ามีอะไรที่เป็นชุดซ้ำ ๆ และทำตามแบบ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1558" y="4628252"/>
            <a:ext cx="11609377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5636" y="248598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สร้อยคอหลอดกาแฟ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4)</a:t>
            </a:r>
            <a:endParaRPr lang="th-TH" altLang="th-TH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34270"/>
              </p:ext>
            </p:extLst>
          </p:nvPr>
        </p:nvGraphicFramePr>
        <p:xfrm>
          <a:off x="191560" y="5340824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00727" y="5173045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501" y="5148723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2244436"/>
            <a:ext cx="11808884" cy="25630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34292" y="79884"/>
            <a:ext cx="11083634" cy="455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7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เรียงลำดับในชีวิตประจำวัน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สังเกตภาพในชุดบัตรภาพ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อภิปรายว่าภาพเหล่านี้น่าจะใช้เป็นสัญลักษณ์แทนกิจกรรมในชีวิตประจำวันอะไร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จัดเรียงบัตรภาพตามลำดับกิจกรรมในชีวิตประจำวัน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แต่งเรื่องราว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ประกอบบัตรภาพและนำเสนอโดยเล่าเรื่องตามลำดับกิจกรรมในชีวิตประจำวัน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31392" y="4807527"/>
            <a:ext cx="1155918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813244"/>
              </p:ext>
            </p:extLst>
          </p:nvPr>
        </p:nvGraphicFramePr>
        <p:xfrm>
          <a:off x="281204" y="5538420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882033" y="5373932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2062" y="5365825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60116" y="5367703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7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4845" y="968186"/>
            <a:ext cx="11016091" cy="355369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สังเกตสัญลักษณ์ภาพ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และจัด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กลุ่มสัญลักษณ์ </a:t>
            </a:r>
            <a:endParaRPr lang="th-TH" altLang="th-TH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นำเสนอ</a:t>
            </a: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พร้อมอธิบายเกณฑ์การจัดกลุ่ม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สนทนาเกี่ยวกับการใช้งานของสัญลักษณ์ภาพแต่ละกลุ่ม </a:t>
            </a:r>
            <a:endParaRPr lang="th-TH" altLang="th-TH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ออกแบบสัญลักษณ์ภาพของตนเองเพื่อใช้ในการสื่อสาร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5345" y="4798214"/>
            <a:ext cx="1160937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84845" y="110573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สัญลักษณ์รอบตัว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44747"/>
              </p:ext>
            </p:extLst>
          </p:nvPr>
        </p:nvGraphicFramePr>
        <p:xfrm>
          <a:off x="266129" y="5653800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739457" y="5449180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585" y="5449180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9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02022" y="42377"/>
            <a:ext cx="11387620" cy="55002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กิจกรรมที่ </a:t>
            </a:r>
            <a:r>
              <a:rPr lang="en-US" altLang="th-TH" sz="5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9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ถอดรหัสภาพปริศนา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สังเกตภาพปริศนาชุดที่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และอภิปรายว่าตัวเลข </a:t>
            </a:r>
            <a:r>
              <a:rPr lang="en-US" altLang="th-TH" sz="4200" b="1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น่าจะมีความหมายว่าอย่างไร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อธิบายข้อกำหนด โดยเลข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ให้ระบายสี เลข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ให้เว้นว่างไว้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แต่ละกลุ่มระบายสีในช่องตามข้อกำหนด และนำเสนอผลงาน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แจกภาพปริศนาชุดที่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และบล็อก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ชุด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ให้แต่ละกลุ่มสร้างข้อกำหนดเกี่ยวกับเลข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 และ </a:t>
            </a:r>
            <a:r>
              <a:rPr lang="en-US" altLang="th-TH" sz="4200" b="1" dirty="0" smtClean="0"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โดยบล็อก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200" b="1" dirty="0" smtClean="0">
                <a:latin typeface="TH SarabunPSK" pitchFamily="34" charset="-34"/>
                <a:cs typeface="TH SarabunPSK" pitchFamily="34" charset="-34"/>
              </a:rPr>
              <a:t>ลงมือทำและนำเสนอผลงาน   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5345" y="5214141"/>
            <a:ext cx="1160937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กิจกรรมนี้ส่งเสริมพื้นฐานอะไร</a:t>
            </a:r>
            <a:r>
              <a:rPr lang="en-US" altLang="th-TH" sz="44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4400" b="1" dirty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130956"/>
              </p:ext>
            </p:extLst>
          </p:nvPr>
        </p:nvGraphicFramePr>
        <p:xfrm>
          <a:off x="266129" y="5815161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>
                          <a:sym typeface="Wingdings"/>
                        </a:rPr>
                        <a:t>การใช้ตัวแทน</a:t>
                      </a:r>
                      <a:endParaRPr lang="en-US" sz="2800" dirty="0" smtClean="0">
                        <a:sym typeface="Wingding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754202" y="5616373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5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38"/>
          <p:cNvSpPr/>
          <p:nvPr/>
        </p:nvSpPr>
        <p:spPr>
          <a:xfrm>
            <a:off x="472688" y="1290919"/>
            <a:ext cx="5377148" cy="45899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Rounded Rectangle 11"/>
          <p:cNvSpPr/>
          <p:nvPr/>
        </p:nvSpPr>
        <p:spPr>
          <a:xfrm>
            <a:off x="3579491" y="1799050"/>
            <a:ext cx="2085434" cy="3004288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cxnSp>
        <p:nvCxnSpPr>
          <p:cNvPr id="5" name="ลูกศรเชื่อมต่อแบบตรง 24"/>
          <p:cNvCxnSpPr/>
          <p:nvPr/>
        </p:nvCxnSpPr>
        <p:spPr>
          <a:xfrm flipV="1">
            <a:off x="3183547" y="3577128"/>
            <a:ext cx="384704" cy="3760"/>
          </a:xfrm>
          <a:prstGeom prst="straightConnector1">
            <a:avLst/>
          </a:prstGeom>
          <a:ln w="38100">
            <a:solidFill>
              <a:srgbClr val="D6009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14"/>
          <p:cNvSpPr/>
          <p:nvPr/>
        </p:nvSpPr>
        <p:spPr>
          <a:xfrm>
            <a:off x="3781939" y="3315042"/>
            <a:ext cx="1719932" cy="572052"/>
          </a:xfrm>
          <a:prstGeom prst="roundRect">
            <a:avLst/>
          </a:prstGeom>
          <a:solidFill>
            <a:srgbClr val="FF33CC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1600" b="1" dirty="0" smtClean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การเขียนโค้ด</a:t>
            </a:r>
            <a:r>
              <a:rPr lang="en-US" sz="1600" b="1" dirty="0" smtClean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*</a:t>
            </a:r>
            <a:endParaRPr lang="th-TH" sz="1600" b="1" dirty="0" smtClean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algn="ctr"/>
            <a:r>
              <a:rPr lang="th-TH" sz="1600" b="1" dirty="0" smtClean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</a:t>
            </a:r>
            <a:r>
              <a:rPr lang="en-US" sz="1600" b="1" dirty="0" smtClean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Coding)</a:t>
            </a:r>
            <a:endParaRPr lang="en-US" sz="16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7" name="Rounded Rectangle 11"/>
          <p:cNvSpPr/>
          <p:nvPr/>
        </p:nvSpPr>
        <p:spPr>
          <a:xfrm>
            <a:off x="843893" y="1799050"/>
            <a:ext cx="2271711" cy="3835984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8" name="Rounded Rectangle 18"/>
          <p:cNvSpPr/>
          <p:nvPr/>
        </p:nvSpPr>
        <p:spPr>
          <a:xfrm>
            <a:off x="1072450" y="2546699"/>
            <a:ext cx="1883120" cy="59185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Decomposition</a:t>
            </a:r>
            <a:r>
              <a:rPr lang="th-TH" sz="18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endParaRPr lang="en-US" sz="18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9" name="Rounded Rectangle 19"/>
          <p:cNvSpPr/>
          <p:nvPr/>
        </p:nvSpPr>
        <p:spPr>
          <a:xfrm>
            <a:off x="1072451" y="3241193"/>
            <a:ext cx="1897408" cy="637676"/>
          </a:xfrm>
          <a:prstGeom prst="round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Pattern Recognition</a:t>
            </a:r>
            <a:r>
              <a:rPr lang="th-TH" sz="20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0" name="Rounded Rectangle 20"/>
          <p:cNvSpPr/>
          <p:nvPr/>
        </p:nvSpPr>
        <p:spPr>
          <a:xfrm>
            <a:off x="1072450" y="4023275"/>
            <a:ext cx="1897409" cy="68658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Abstraction</a:t>
            </a:r>
            <a:r>
              <a:rPr lang="th-TH" sz="20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1" name="Rounded Rectangle 21"/>
          <p:cNvSpPr/>
          <p:nvPr/>
        </p:nvSpPr>
        <p:spPr>
          <a:xfrm>
            <a:off x="1077213" y="4850404"/>
            <a:ext cx="1892646" cy="611836"/>
          </a:xfrm>
          <a:prstGeom prst="round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Algorithm</a:t>
            </a:r>
            <a:endParaRPr lang="en-US" sz="2000" dirty="0">
              <a:effectLst/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2" name="กล่องข้อความ 3"/>
          <p:cNvSpPr txBox="1"/>
          <p:nvPr/>
        </p:nvSpPr>
        <p:spPr>
          <a:xfrm>
            <a:off x="680530" y="1818474"/>
            <a:ext cx="2681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การคิดเชิงคำนวณ (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Computational thinking)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22"/>
          <p:cNvSpPr txBox="1"/>
          <p:nvPr/>
        </p:nvSpPr>
        <p:spPr>
          <a:xfrm>
            <a:off x="1362217" y="1320415"/>
            <a:ext cx="3893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แนวคิดและทักษะทางวิทยาการคอมพิวเตอร์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30"/>
          <p:cNvSpPr txBox="1"/>
          <p:nvPr/>
        </p:nvSpPr>
        <p:spPr>
          <a:xfrm>
            <a:off x="3900356" y="2461691"/>
            <a:ext cx="148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การเขียนโปรแกรม</a:t>
            </a:r>
          </a:p>
          <a:p>
            <a:pPr algn="ctr"/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(Programming)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35042" y="784912"/>
            <a:ext cx="5818909" cy="5632311"/>
          </a:xfrm>
          <a:prstGeom prst="rect">
            <a:avLst/>
          </a:prstGeom>
          <a:ln w="381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ตัวอย่างการจัดป</a:t>
            </a:r>
            <a:r>
              <a:rPr lang="th-TH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ระสบการณ์</a:t>
            </a:r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เพื่อพัฒนา </a:t>
            </a:r>
            <a:endParaRPr lang="th-TH" sz="6000" b="1" dirty="0">
              <a:solidFill>
                <a:srgbClr val="7030A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Computational Thinking </a:t>
            </a:r>
            <a:r>
              <a:rPr lang="th-TH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Coding </a:t>
            </a:r>
            <a:r>
              <a:rPr lang="th-TH" sz="60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แบบ </a:t>
            </a:r>
            <a:r>
              <a:rPr lang="en-US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unplugged</a:t>
            </a:r>
          </a:p>
          <a:p>
            <a:pPr algn="ctr"/>
            <a:r>
              <a:rPr lang="th-TH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สำหรับเด็กอนุบาล</a:t>
            </a:r>
            <a:r>
              <a:rPr lang="en-US" sz="60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en-US" sz="6000" b="1" dirty="0">
              <a:solidFill>
                <a:srgbClr val="7030A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7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4845" y="1195622"/>
            <a:ext cx="11016091" cy="41655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แจกกระดาษให้คนละ </a:t>
            </a:r>
            <a:r>
              <a:rPr lang="en-US" altLang="th-TH" sz="44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 แผ่น ฟังคำสั่งให้พับครึ่งกระดาษ แล้วสังเกตว่าแต่ละคนพับออกมาเหมือนหรือต่างกันอย่างไร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อภิปราย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ว่าถ้าต้องการให้ทุกคนพับออกมาได้เหมือนกัน ควรทำอย่างไร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สังเกตและทำตามแบบการพับของวิทยากรอีกครั้ง เปรียบเทียบผลกับครั้งแรก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84845" y="248597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กิจกรรมพับจรวด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1)</a:t>
            </a:r>
            <a:endParaRPr lang="th-TH" altLang="th-TH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23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4843" y="1104182"/>
            <a:ext cx="11016091" cy="40311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>
                <a:latin typeface="TH SarabunPSK" pitchFamily="34" charset="-34"/>
                <a:cs typeface="TH SarabunPSK" pitchFamily="34" charset="-34"/>
              </a:rPr>
              <a:t>อภิปรายว่าถ้าต้องการพับจรวดให้ออกมาได้เหมือนกันหมดทุกคน ควรทำ</a:t>
            </a: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อย่างไร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พับจรวดโดยทำตามวิทยากรทีละขั้นตอน 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400" b="1" dirty="0" smtClean="0">
                <a:latin typeface="TH SarabunPSK" pitchFamily="34" charset="-34"/>
                <a:cs typeface="TH SarabunPSK" pitchFamily="34" charset="-34"/>
              </a:rPr>
              <a:t>สังเกตและอภิปรายว่าทุกคนสามารถพับจรวดได้ออกมาเหมือนกันหรือไม่ อย่างไร  </a:t>
            </a:r>
            <a:endParaRPr lang="th-TH" altLang="th-TH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84845" y="58814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กิจกรรมพับจรวด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1104182"/>
            <a:ext cx="11808884" cy="37033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altLang="th-TH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14399"/>
            <a:ext cx="12244282" cy="328998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000" b="1" dirty="0" smtClean="0">
                <a:latin typeface="TH SarabunPSK" pitchFamily="34" charset="-34"/>
                <a:cs typeface="TH SarabunPSK" pitchFamily="34" charset="-34"/>
              </a:rPr>
              <a:t>อภิปรายว่านอกจากการมีคนนำให้พับตามทีละขั้นแล้ว ยังนำเสนออย่างไรได้อีกบ้างเพื่อให้คนพับจรวดได้เหมือนกัน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000" b="1" dirty="0" smtClean="0">
                <a:latin typeface="TH SarabunPSK" pitchFamily="34" charset="-34"/>
                <a:cs typeface="TH SarabunPSK" pitchFamily="34" charset="-34"/>
              </a:rPr>
              <a:t>สังเกตบัตรภาพชุดการพับจรวด ให้จัดเรียงลำดับให้ถูกต้องและพับตามแบบ</a:t>
            </a:r>
          </a:p>
          <a:p>
            <a:pPr marL="685800" indent="-685800" algn="l">
              <a:lnSpc>
                <a:spcPct val="100000"/>
              </a:lnSpc>
              <a:buFont typeface="Arial" pitchFamily="34" charset="0"/>
              <a:buChar char="•"/>
            </a:pPr>
            <a:r>
              <a:rPr lang="th-TH" altLang="th-TH" sz="4000" b="1" dirty="0" smtClean="0">
                <a:latin typeface="TH SarabunPSK" pitchFamily="34" charset="-34"/>
                <a:cs typeface="TH SarabunPSK" pitchFamily="34" charset="-34"/>
              </a:rPr>
              <a:t>อภิปรายว่าการนำเสนอในรูปแบบนี้มีจุดดีและจุดด้อยอย่างไร  </a:t>
            </a:r>
            <a:endParaRPr lang="th-TH" alt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1254" y="5073514"/>
            <a:ext cx="1155918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36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กิจกรรม</a:t>
            </a:r>
            <a:r>
              <a:rPr lang="th-TH" altLang="th-TH" sz="36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นี้ใช้พื้นฐาน</a:t>
            </a:r>
            <a:r>
              <a:rPr lang="th-TH" altLang="th-TH" sz="36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อะไร</a:t>
            </a:r>
            <a:r>
              <a:rPr lang="en-US" altLang="th-TH" sz="36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endParaRPr lang="th-TH" altLang="th-TH" sz="3600" b="1" dirty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84845" y="58814"/>
            <a:ext cx="986924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กิจกรรมพับจรวด (</a:t>
            </a:r>
            <a:r>
              <a:rPr lang="en-US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altLang="th-TH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017538"/>
              </p:ext>
            </p:extLst>
          </p:nvPr>
        </p:nvGraphicFramePr>
        <p:xfrm>
          <a:off x="368165" y="5618016"/>
          <a:ext cx="11609376" cy="94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7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9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1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การแก้ปัญหา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แบบรูป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การเรียงลำดับ</a:t>
                      </a:r>
                      <a:endParaRPr lang="th-TH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th-TH" sz="2800" dirty="0" smtClean="0"/>
                        <a:t>การใช้ตัวแทน</a:t>
                      </a:r>
                      <a:endParaRPr lang="th-T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839846" y="5391862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42666" y="5389431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6852" y="3421686"/>
            <a:ext cx="11559188" cy="855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3600" b="1" dirty="0" smtClean="0">
                <a:solidFill>
                  <a:srgbClr val="FF3399"/>
                </a:solidFill>
                <a:latin typeface="TH SarabunPSK" pitchFamily="34" charset="-34"/>
                <a:cs typeface="TH SarabunPSK" pitchFamily="34" charset="-34"/>
              </a:rPr>
              <a:t>กิจกรรมพัฒนาการคิดเชิงคำนวณในองค์ประกอบใดและพัฒนาการเขียนโค้ดหรือไม่</a:t>
            </a:r>
            <a:endParaRPr lang="th-TH" altLang="th-TH" sz="3600" b="1" dirty="0">
              <a:solidFill>
                <a:srgbClr val="FF33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178302"/>
              </p:ext>
            </p:extLst>
          </p:nvPr>
        </p:nvGraphicFramePr>
        <p:xfrm>
          <a:off x="430965" y="3986211"/>
          <a:ext cx="11442227" cy="972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58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717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65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6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09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en-US" sz="2400" dirty="0" smtClean="0"/>
                        <a:t>Decomposition</a:t>
                      </a:r>
                      <a:endParaRPr lang="th-TH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en-US" sz="2400" dirty="0" smtClean="0"/>
                        <a:t>Pattern</a:t>
                      </a:r>
                      <a:r>
                        <a:rPr lang="en-US" sz="2400" baseline="0" dirty="0" smtClean="0"/>
                        <a:t> recognition</a:t>
                      </a:r>
                      <a:endParaRPr lang="th-TH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en-US" sz="2400" dirty="0" smtClean="0"/>
                        <a:t>Abstraction</a:t>
                      </a:r>
                      <a:endParaRPr lang="th-TH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en-US" sz="2400" dirty="0" smtClean="0">
                          <a:sym typeface="Wingdings"/>
                        </a:rPr>
                        <a:t>Algorithm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Wingdings"/>
                        </a:rPr>
                        <a:t> </a:t>
                      </a:r>
                    </a:p>
                    <a:p>
                      <a:pPr algn="ctr"/>
                      <a:r>
                        <a:rPr lang="en-US" sz="2400" dirty="0" smtClean="0">
                          <a:sym typeface="Wingdings"/>
                        </a:rPr>
                        <a:t>Coding</a:t>
                      </a:r>
                    </a:p>
                  </a:txBody>
                  <a:tcPr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0389264" y="3742719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83826" y="3765927"/>
            <a:ext cx="118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4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4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64" y="194105"/>
            <a:ext cx="4706911" cy="666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465" y="355453"/>
            <a:ext cx="5899873" cy="5899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8991" y="6184428"/>
            <a:ext cx="143394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แบบที่ </a:t>
            </a:r>
            <a:r>
              <a:rPr lang="en-US" dirty="0" smtClean="0"/>
              <a:t>1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5846619" y="6205210"/>
            <a:ext cx="143394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แบบที่ </a:t>
            </a:r>
            <a:r>
              <a:rPr lang="en-US" dirty="0" smtClean="0"/>
              <a:t>2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1558" y="696252"/>
            <a:ext cx="11808884" cy="21612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ทำกิจกรรมแล้ววิเคราะห์ว่า จากกิจกรรม</a:t>
            </a:r>
          </a:p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เด็กได้พัฒนาการคิดเชิงคำนวณและการเขียนโค้ดอย่างไร</a:t>
            </a:r>
            <a:r>
              <a:rPr lang="th-TH" altLang="th-TH" sz="4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th-TH" altLang="th-TH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และเด็กควรมีพื้นฐานอะไรมาก่อนจึงจะปฏิบัติกิจกรรมนี้ได้</a:t>
            </a:r>
            <a:endParaRPr lang="th-TH" altLang="th-TH" sz="44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257895" y="3170903"/>
            <a:ext cx="4439265" cy="225650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</a:t>
            </a:r>
          </a:p>
          <a:p>
            <a:pPr algn="ctr"/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เกาะแสนสุข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16476" y="3170902"/>
            <a:ext cx="4439265" cy="225650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กิจกรรม</a:t>
            </a:r>
          </a:p>
          <a:p>
            <a:pPr algn="ctr"/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เป็นหุ่นยนต์ดูสักครั้ง</a:t>
            </a: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08682" y="6432822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ดร.เทพกัญญา พรหม</a:t>
            </a:r>
            <a:r>
              <a:rPr lang="th-TH" sz="1800" dirty="0" err="1">
                <a:solidFill>
                  <a:schemeClr val="bg1">
                    <a:lumMod val="50000"/>
                  </a:schemeClr>
                </a:solidFill>
              </a:rPr>
              <a:t>ขั</a:t>
            </a:r>
            <a:r>
              <a:rPr lang="th-TH" sz="1800" dirty="0">
                <a:solidFill>
                  <a:schemeClr val="bg1">
                    <a:lumMod val="50000"/>
                  </a:schemeClr>
                </a:solidFill>
              </a:rPr>
              <a:t>ติ</a:t>
            </a:r>
            <a:r>
              <a:rPr lang="th-TH" sz="1800" dirty="0" smtClean="0">
                <a:solidFill>
                  <a:schemeClr val="bg1">
                    <a:lumMod val="50000"/>
                  </a:schemeClr>
                </a:solidFill>
              </a:rPr>
              <a:t>แก้ว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30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2706</TotalTime>
  <Words>1489</Words>
  <Application>Microsoft Office PowerPoint</Application>
  <PresentationFormat>Widescreen</PresentationFormat>
  <Paragraphs>267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TH SarabunPSK</vt:lpstr>
      <vt:lpstr>Calibri Light</vt:lpstr>
      <vt:lpstr>Cordia New</vt:lpstr>
      <vt:lpstr>TH Sarabun New</vt:lpstr>
      <vt:lpstr>Calibri</vt:lpstr>
      <vt:lpstr>Angsana New</vt:lpstr>
      <vt:lpstr>Wingdings</vt:lpstr>
      <vt:lpstr>Wingdings 2</vt:lpstr>
      <vt:lpstr>Office Theme</vt:lpstr>
      <vt:lpstr>ตัวอย่างกิจกรรมพื้นฐานที่นำไปสู่การเรียนรู้ วิทยาการคอมพิวเตอร์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 Black Edition - tum0r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จุดเน้นของการเรียนรู้วิทยาการคอมพิวเตอร์</dc:title>
  <dc:creator>SWU</dc:creator>
  <cp:lastModifiedBy>User</cp:lastModifiedBy>
  <cp:revision>359</cp:revision>
  <dcterms:created xsi:type="dcterms:W3CDTF">2019-10-04T09:52:44Z</dcterms:created>
  <dcterms:modified xsi:type="dcterms:W3CDTF">2020-04-03T02:46:44Z</dcterms:modified>
</cp:coreProperties>
</file>