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3" r:id="rId9"/>
    <p:sldId id="268" r:id="rId10"/>
    <p:sldId id="265" r:id="rId11"/>
    <p:sldId id="266" r:id="rId12"/>
    <p:sldId id="270" r:id="rId13"/>
    <p:sldId id="271" r:id="rId14"/>
    <p:sldId id="26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3" r:id="rId27"/>
    <p:sldId id="286" r:id="rId28"/>
    <p:sldId id="285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6" r:id="rId37"/>
    <p:sldId id="297" r:id="rId38"/>
    <p:sldId id="298" r:id="rId39"/>
  </p:sldIdLst>
  <p:sldSz cx="9144000" cy="6858000" type="screen4x3"/>
  <p:notesSz cx="6858000" cy="9144000"/>
  <p:embeddedFontLst>
    <p:embeddedFont>
      <p:font typeface="TH SarabunPSK" panose="020B0500040200020003" pitchFamily="34" charset="-34"/>
      <p:regular r:id="rId41"/>
      <p:bold r:id="rId42"/>
      <p:italic r:id="rId43"/>
      <p:boldItalic r:id="rId44"/>
    </p:embeddedFont>
    <p:embeddedFont>
      <p:font typeface="Cordia New" panose="020B0304020202020204" pitchFamily="34" charset="-34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ngsana New" panose="02020603050405020304" pitchFamily="18" charset="-34"/>
      <p:regular r:id="rId53"/>
      <p:bold r:id="rId54"/>
      <p:italic r:id="rId55"/>
      <p:boldItalic r:id="rId56"/>
    </p:embeddedFont>
    <p:embeddedFont>
      <p:font typeface="TH Sarabun New" panose="020B0500040200020003" pitchFamily="34" charset="-34"/>
      <p:regular r:id="rId57"/>
      <p:bold r:id="rId58"/>
      <p:italic r:id="rId59"/>
      <p:boldItalic r:id="rId6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CzHavWkJLhsKB8r0F2lQQ==" hashData="chVJpfx+u6pjbQq015s4iaOZoe9klLWKPABpt1VDJ5xeEL6WuoAZHbRXnmiwBkHnpWnbErXiGYFIx+wvJW/hw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6FAFC-4A00-4B2B-A637-AFAE060D7802}" type="datetimeFigureOut">
              <a:rPr lang="th-TH" smtClean="0"/>
              <a:t>03/04/63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00653-6217-42E6-A1B1-26CE16E3A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77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533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ภาษาคอมพิวเตอร์ หมายถึง ภาษาใด ๆ ที่ผู้ใช้งานใช้สื่อสารกับคอมพิวเตอร์ หรือคอมพิวเตอร์ด้วยกัน แล้วคอมพิวเตอร์สามารถทำงานตามคำสั่งนั้นได้ ภาษาคอมพิวเตอร์มีมากมายหลายพันภาษา แต่ภาษาที่สั่งให้คอมพิวเตอร์ทำงานได้จริงนั้นมีภาษาเดียว คือ ภาษาเครื่อง ( 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 language )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ปัจจุบันมีการคิดภาษาเพื่อใช้โปรแกรมคอมพิวเตอร์เพื่อให้ใช้เขียนโปรแกรมเช่น ภาษาฟอร</a:t>
            </a:r>
            <a:r>
              <a:rPr lang="th-TH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์แท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รน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FORTRAN)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ภาษาโคบอล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COBOL)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ภาษาปาสคาล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Pascal)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ภาษาเบสิก(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</a:t>
            </a:r>
            <a:r>
              <a:rPr lang="th-TH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วิชวล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เบสิก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Basic)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ภาษาซี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และภาษาจาวา (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Java) </a:t>
            </a:r>
            <a:r>
              <a:rPr lang="th-TH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เป็นต้น โปรแกรมที่เขียนด้วยภาษาระดับสูงแต่ละภาษาจะต้องมีโปรแกรมที่ทำหน้าที่แปล ภาษาระดับสูงให้เป็นภาษาเครื่อง</a:t>
            </a: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5623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h-TH" altLang="th-TH" dirty="0">
                <a:latin typeface="Arial" panose="020B0604020202020204" pitchFamily="34" charset="0"/>
              </a:rPr>
              <a:t>ตัวนี้เป็นการวิจัยของ </a:t>
            </a:r>
            <a:r>
              <a:rPr lang="de-DE" altLang="th-TH" dirty="0">
                <a:latin typeface="Arial" panose="020B0604020202020204" pitchFamily="34" charset="0"/>
              </a:rPr>
              <a:t>University of Tokyo </a:t>
            </a:r>
            <a:r>
              <a:rPr lang="th-TH" altLang="th-TH" dirty="0">
                <a:latin typeface="Arial" panose="020B0604020202020204" pitchFamily="34" charset="0"/>
              </a:rPr>
              <a:t>ร่วมกับ</a:t>
            </a:r>
            <a:r>
              <a:rPr lang="de-DE" altLang="th-TH" dirty="0">
                <a:latin typeface="Arial" panose="020B0604020202020204" pitchFamily="34" charset="0"/>
              </a:rPr>
              <a:t>TOYOTA Motor</a:t>
            </a:r>
            <a:r>
              <a:rPr lang="th-TH" altLang="th-TH" dirty="0">
                <a:latin typeface="Arial" panose="020B0604020202020204" pitchFamily="34" charset="0"/>
              </a:rPr>
              <a:t>ค่ะ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th-TH" altLang="th-TH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th-TH" altLang="th-TH" dirty="0">
                <a:latin typeface="Arial" panose="020B0604020202020204" pitchFamily="34" charset="0"/>
              </a:rPr>
              <a:t>สิ่งที่มันทำได้คือสิ่งที่คุณแม่บ้านใส่ใจจะทำอยู่เสมอค่ะ อาทิเช่น ทำความสะอาดพื้น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th-TH" altLang="th-TH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th-TH" altLang="th-TH" dirty="0">
                <a:latin typeface="Arial" panose="020B0604020202020204" pitchFamily="34" charset="0"/>
              </a:rPr>
              <a:t>เก็บจาน เก็บผ้ารกเกะกะ และสารพัดสิ่งจุบจิบที่ทำให้โลกของหุ่นยนต์เริ่มเกิดการสั่นคลอนอีกครั้ง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6258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th-TH" dirty="0">
                <a:latin typeface="Arial" panose="020B0604020202020204" pitchFamily="34" charset="0"/>
              </a:rPr>
              <a:t>หุ่นยนต์ชงกาแฟ หุ่นยนต์แขนกลอัจฉริยะที่สามารถป้อนโปรแกรมเพื่อให้เป็นบา</a:t>
            </a:r>
            <a:r>
              <a:rPr lang="th-TH" altLang="th-TH" dirty="0" err="1">
                <a:latin typeface="Arial" panose="020B0604020202020204" pitchFamily="34" charset="0"/>
              </a:rPr>
              <a:t>ริสต้า</a:t>
            </a:r>
            <a:r>
              <a:rPr lang="th-TH" altLang="th-TH" dirty="0">
                <a:latin typeface="Arial" panose="020B0604020202020204" pitchFamily="34" charset="0"/>
              </a:rPr>
              <a:t> ผู้ช่วยในการชงกาแฟแบบอัตโนมัติ ซึ่งหุ่นยนต์ดังกล่าวมีชื่อว่า </a:t>
            </a:r>
            <a:r>
              <a:rPr lang="de-DE" altLang="th-TH" dirty="0">
                <a:latin typeface="Arial" panose="020B0604020202020204" pitchFamily="34" charset="0"/>
              </a:rPr>
              <a:t>YuMi </a:t>
            </a:r>
            <a:r>
              <a:rPr lang="th-TH" altLang="th-TH" dirty="0">
                <a:latin typeface="Arial" panose="020B0604020202020204" pitchFamily="34" charset="0"/>
              </a:rPr>
              <a:t>เป็นของบริษัท เอบีบีกรุ๊ป ประเทศสวิตเซอร์แลนด์ เดิมทีเป็นหุ่นยนต์แขนกลที่ออกแบบมาเพื่อประยุกต์ใช้ในโรงงานอุตสาหกรรม สามารถทำงานร่วมกับมนุษย์ได้โดยไม่เป็นอันตราย มีความแม่นยำและคล่องแคล่วสูง ซึ่งหุ่นยนต์ดังกล่าวสามารถป้อนโปรแกรมให้ทำงานต่างๆ ได้อย่างหลากหลาย เช่น แก้โจทย์</a:t>
            </a:r>
            <a:r>
              <a:rPr lang="th-TH" altLang="th-TH" dirty="0" err="1">
                <a:latin typeface="Arial" panose="020B0604020202020204" pitchFamily="34" charset="0"/>
              </a:rPr>
              <a:t>เกมส์รูบริค</a:t>
            </a:r>
            <a:r>
              <a:rPr lang="th-TH" altLang="th-TH" dirty="0">
                <a:latin typeface="Arial" panose="020B0604020202020204" pitchFamily="34" charset="0"/>
              </a:rPr>
              <a:t> พับกระดาษ และอื่นๆ อีกมากมาย</a:t>
            </a: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813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th-TH" dirty="0">
                <a:latin typeface="Arial" panose="020B0604020202020204" pitchFamily="34" charset="0"/>
              </a:rPr>
              <a:t>หุ่นยนต์จำลองมนุษย์ หรือหุ่นยนต์</a:t>
            </a:r>
            <a:r>
              <a:rPr lang="th-TH" altLang="th-TH" dirty="0" err="1">
                <a:latin typeface="Arial" panose="020B0604020202020204" pitchFamily="34" charset="0"/>
              </a:rPr>
              <a:t>ฮิว</a:t>
            </a:r>
            <a:r>
              <a:rPr lang="th-TH" altLang="th-TH" dirty="0">
                <a:latin typeface="Arial" panose="020B0604020202020204" pitchFamily="34" charset="0"/>
              </a:rPr>
              <a:t>แมน</a:t>
            </a:r>
            <a:r>
              <a:rPr lang="th-TH" altLang="th-TH" dirty="0" err="1">
                <a:latin typeface="Arial" panose="020B0604020202020204" pitchFamily="34" charset="0"/>
              </a:rPr>
              <a:t>นอยด์</a:t>
            </a:r>
            <a:r>
              <a:rPr lang="th-TH" altLang="th-TH" dirty="0">
                <a:latin typeface="Arial" panose="020B0604020202020204" pitchFamily="34" charset="0"/>
              </a:rPr>
              <a:t>ที่มาพร้อมชื่อ “นา</a:t>
            </a:r>
            <a:r>
              <a:rPr lang="th-TH" altLang="th-TH" dirty="0" err="1">
                <a:latin typeface="Arial" panose="020B0604020202020204" pitchFamily="34" charset="0"/>
              </a:rPr>
              <a:t>โอะ</a:t>
            </a:r>
            <a:r>
              <a:rPr lang="th-TH" altLang="th-TH" dirty="0">
                <a:latin typeface="Arial" panose="020B0604020202020204" pitchFamily="34" charset="0"/>
              </a:rPr>
              <a:t>” (</a:t>
            </a:r>
            <a:r>
              <a:rPr lang="de-DE" altLang="th-TH" dirty="0">
                <a:latin typeface="Arial" panose="020B0604020202020204" pitchFamily="34" charset="0"/>
              </a:rPr>
              <a:t>NAO) </a:t>
            </a:r>
            <a:r>
              <a:rPr lang="th-TH" altLang="th-TH" dirty="0">
                <a:latin typeface="Arial" panose="020B0604020202020204" pitchFamily="34" charset="0"/>
              </a:rPr>
              <a:t>ที่พัฒนาโดยบริษัท </a:t>
            </a:r>
            <a:r>
              <a:rPr lang="de-DE" altLang="th-TH" dirty="0">
                <a:latin typeface="Arial" panose="020B0604020202020204" pitchFamily="34" charset="0"/>
              </a:rPr>
              <a:t>Aldebaran Robotics </a:t>
            </a:r>
            <a:r>
              <a:rPr lang="th-TH" altLang="th-TH" dirty="0">
                <a:latin typeface="Arial" panose="020B0604020202020204" pitchFamily="34" charset="0"/>
              </a:rPr>
              <a:t>จากประเทศฝรั่งเศสหุ่นยนต์จำลองมนุษย์ขนาดเล็ก มีส่วนสูง 58 เซนติเมตร และหนัก 5 กิโลกรัม สามารถจำคำพูด จำภาพ และปรับตัวเข้ากับสภาพแวดล้อมได้ ตอบโจทย์การใช้งานได้หลากหลายประเภท ทั้งการเป็นพนักงานต้อนรับ การนำเสนอโปรโมชั่น การตอบคำถามลูกค้าเกี่ยวกับบริการต่างๆ การเต้นประกอบเพื่อสร้างความบันเทิง รวมไปถึงการต่อสู้เพื่อความบันเทิง ฯลฯ</a:t>
            </a: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925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th-TH" dirty="0">
                <a:latin typeface="Arial" panose="020B0604020202020204" pitchFamily="34" charset="0"/>
              </a:rPr>
              <a:t>ญี่ปุ่นเปิดตัว "ทีมหุ่นยนต์ผู้ช่วย" สำหรับกีฬาโอลิมปิก 2020 หุ่นยนต์ผู้ช่วยสำหรับกีฬาโอลิมปิกฤดูร้อน ปี ค.ศ. 2020 ได้รับการออกแบบมาให้สามารถเคลื่อนย้ายสิ่งของต่างๆ ข้ามสนามได้อย่างรวดเร็ว และทำหน้าที่เก็บอุปกรณ์ในการแข่งขันกีฬา เช่น หอกจากกีฬาพุ่งหลาว และแผ่นกลมสำหรับกีฬาขว้างจักร หลังจากที่นักกีฬาขว้างออกไปแล้ว</a:t>
            </a: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198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th-TH" dirty="0">
              <a:latin typeface="Arial" panose="020B0604020202020204" pitchFamily="34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0653-6217-42E6-A1B1-26CE16E3AC85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59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610B-DA2D-4CAD-A641-034C2B512026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47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99BA-8883-47B2-AFA2-08DA33DD0C98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870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41D-49A2-4D7B-BE44-EE9C809F3367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781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D689-38CB-48DF-BADF-25497B4871EF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832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F05B-A9B5-4F16-A375-83DCB04B56DB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140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D57D-47D0-47E8-ACC2-C4ED692310F9}" type="datetime1">
              <a:rPr lang="th-TH" smtClean="0"/>
              <a:t>03/04/63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210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27BA-E258-43A5-92C3-BC4ACD742AE1}" type="datetime1">
              <a:rPr lang="th-TH" smtClean="0"/>
              <a:t>03/04/63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87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53B0-2ABC-4B17-BD15-DFB1E5AE55FA}" type="datetime1">
              <a:rPr lang="th-TH" smtClean="0"/>
              <a:t>03/04/63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83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DBE1-95F8-4ADF-9408-7C95560C856B}" type="datetime1">
              <a:rPr lang="th-TH" smtClean="0"/>
              <a:t>03/04/63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265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F130-12CD-4C91-A0D9-CD535384C977}" type="datetime1">
              <a:rPr lang="th-TH" smtClean="0"/>
              <a:t>03/04/63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574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4DC1E-648F-4071-AC68-AAD61B73656C}" type="datetime1">
              <a:rPr lang="th-TH" smtClean="0"/>
              <a:t>03/04/63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125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785B-3262-4DCE-80A2-D19F01C4588D}" type="datetime1">
              <a:rPr lang="th-TH" smtClean="0"/>
              <a:t>03/04/63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 smtClean="0"/>
              <a:t>นางหริณญา  รุ่งแจ้ง ศึกษานิเทศก์ สพป.ประจวบคีรีขันธ์ เขต 1</a:t>
            </a: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28821-F787-41EB-A938-7A824257B8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93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6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esktop\ไอสโคป\a165234ae892af42a7cf48d9c6955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"/>
          <p:cNvSpPr/>
          <p:nvPr/>
        </p:nvSpPr>
        <p:spPr>
          <a:xfrm>
            <a:off x="5364088" y="1301543"/>
            <a:ext cx="3744416" cy="975329"/>
          </a:xfrm>
          <a:prstGeom prst="round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</a:p>
        </p:txBody>
      </p:sp>
      <p:pic>
        <p:nvPicPr>
          <p:cNvPr id="1027" name="Picture 3" descr="D:\My Documents\Desktop\ไอสโคป\3248c9394d8274f04b0dea85a00cfd4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1544057"/>
            <a:ext cx="871296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4" r="19424"/>
          <a:stretch/>
        </p:blipFill>
        <p:spPr bwMode="auto">
          <a:xfrm flipH="1">
            <a:off x="-252536" y="2420888"/>
            <a:ext cx="2688378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5" r="54285"/>
          <a:stretch/>
        </p:blipFill>
        <p:spPr bwMode="auto">
          <a:xfrm flipH="1">
            <a:off x="7236296" y="1939944"/>
            <a:ext cx="1584176" cy="34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3"/>
          <p:cNvSpPr/>
          <p:nvPr/>
        </p:nvSpPr>
        <p:spPr>
          <a:xfrm>
            <a:off x="2123728" y="2528900"/>
            <a:ext cx="5400600" cy="1800200"/>
          </a:xfrm>
          <a:prstGeom prst="roundRect">
            <a:avLst>
              <a:gd name="adj" fmla="val 11604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7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เป็นหุ่นยนต์ดูสักครั้ง</a:t>
            </a:r>
          </a:p>
        </p:txBody>
      </p:sp>
      <p:sp>
        <p:nvSpPr>
          <p:cNvPr id="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412188" y="954594"/>
            <a:ext cx="496001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เคลื่อนไหว</a:t>
            </a:r>
          </a:p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ท่าทางเลียนแบบหุ่นยนต์ </a:t>
            </a:r>
          </a:p>
        </p:txBody>
      </p:sp>
      <p:pic>
        <p:nvPicPr>
          <p:cNvPr id="4098" name="Picture 2" descr="D:\My Documents\Desktop\ตาตา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483">
            <a:off x="1517624" y="3073101"/>
            <a:ext cx="6772275" cy="28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8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เบบี้ชาร์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422"/>
            <a:ext cx="9144000" cy="5832906"/>
          </a:xfrm>
          <a:prstGeom prst="rect">
            <a:avLst/>
          </a:prstGeom>
        </p:spPr>
      </p:pic>
      <p:grpSp>
        <p:nvGrpSpPr>
          <p:cNvPr id="3" name="กลุ่ม 2"/>
          <p:cNvGrpSpPr/>
          <p:nvPr/>
        </p:nvGrpSpPr>
        <p:grpSpPr>
          <a:xfrm>
            <a:off x="-1" y="0"/>
            <a:ext cx="9142932" cy="548680"/>
            <a:chOff x="-1" y="0"/>
            <a:chExt cx="9142932" cy="692696"/>
          </a:xfrm>
        </p:grpSpPr>
        <p:pic>
          <p:nvPicPr>
            <p:cNvPr id="5122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57200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6"/>
              <a:ext cx="457093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18908" y="6381328"/>
            <a:ext cx="9142932" cy="504056"/>
            <a:chOff x="-1" y="0"/>
            <a:chExt cx="9142932" cy="692696"/>
          </a:xfrm>
        </p:grpSpPr>
        <p:pic>
          <p:nvPicPr>
            <p:cNvPr id="7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57200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6"/>
              <a:ext cx="457093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51203" y="3172487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เพลงประกอบการเคลื่อนไหว</a:t>
            </a:r>
            <a:endParaRPr lang="th-TH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644191" y="534983"/>
            <a:ext cx="8136904" cy="5760640"/>
            <a:chOff x="644191" y="534983"/>
            <a:chExt cx="8136904" cy="5760640"/>
          </a:xfrm>
        </p:grpSpPr>
        <p:sp>
          <p:nvSpPr>
            <p:cNvPr id="4" name="สี่เหลี่ยมผืนผ้า 3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" name="สี่เหลี่ยมผืนผ้า 6"/>
          <p:cNvSpPr/>
          <p:nvPr/>
        </p:nvSpPr>
        <p:spPr>
          <a:xfrm>
            <a:off x="971600" y="1052736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 วางแผนขั้นตอนทำชุดหุ่นยนต์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นำเสนอแบบร่างและขั้นตอนการสร้างหุ่นยนต์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ทำชุดหุ่นยนต์ตามแบบที่ร่างขึ้น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ชวนคิดอภิปรายถึงส่วนประกอบของ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หุ่นยนต์ ทำไม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ต้องมีเครื่องรับสัญญาณ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สรุปภาพรวมลักษณะหุ่นยนต์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เปิดเพลงให้ตัวแทนที่ใส่ชุดหุ่นยนต์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เคลื่อนไหว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เพลง</a:t>
            </a:r>
          </a:p>
        </p:txBody>
      </p:sp>
      <p:sp>
        <p:nvSpPr>
          <p:cNvPr id="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644191" y="534983"/>
            <a:ext cx="8136904" cy="5760640"/>
            <a:chOff x="644191" y="534983"/>
            <a:chExt cx="8136904" cy="5760640"/>
          </a:xfrm>
        </p:grpSpPr>
        <p:sp>
          <p:nvSpPr>
            <p:cNvPr id="4" name="สี่เหลี่ยมผืนผ้า 3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869149" y="1124744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ระดมระดมความคิด การสื่อสารกับหุ่นยนต์</a:t>
            </a:r>
          </a:p>
          <a:p>
            <a:pPr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มนุษย์มีวิธีการสื่อสารกับหุ่นยนต์ได้อย่างไร </a:t>
            </a:r>
          </a:p>
          <a:p>
            <a:pPr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การสื่อสารนั้นควรจะเป็นอย่างไร </a:t>
            </a:r>
          </a:p>
          <a:p>
            <a:pPr marL="514350" indent="-514350"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หุ่นยนต์สามารถรับข้อมูล เข้าใจในคำสั่งและปฏิบัติงานได้อย่างไร </a:t>
            </a:r>
          </a:p>
          <a:p>
            <a:pPr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คำสั่งที่ใช้สั่งหุ่นยนต์ให้ทำงานควรเป็นอย่างไร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อภิปรายสรุปลักษณะที่สำคัญของคำสั่งที่ใช้สั่งหุ่นยนต์ทำงาน </a:t>
            </a:r>
          </a:p>
        </p:txBody>
      </p:sp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5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252536" y="-171400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39552" y="1640994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03648" y="3046308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การสร้างชุดคำสั่งโดยใช้เสียงพูด 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แต่ละกลุ่มจับสลากภารกิจที่หุ่นยนต์ต้องปฏิบัติ ให้ตัวแทนกลุ่ม 1 คน สวมบทบาทเป็นหุ่นยนต์ สมาชิกในกลุ่มช่วยกันคิดและวางแผนออกแบบและบันทึกชุดคำสั่ง เพื่อให้หุ่นยนต์ปฏิบัติภารกิจให้สำเร็จตามสลากที่จับได้ โดยเริ่มเดินจากจุดเริ่มต้นไปยังจุดหมาย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250913" y="1268760"/>
            <a:ext cx="21050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8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92813" y="2990397"/>
            <a:ext cx="5472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เดินจากบ้านไปร้านขายขนม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เดินจากร้านขายขนมกลับมาบ้าน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เดินจากบ้านไปซื้อรองเท้า</a:t>
            </a:r>
          </a:p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เดินจากบ้านไปร้านขายกระเป๋า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เดินจากบ้านไปรับซื้อเสื้อกันหนาว</a:t>
            </a:r>
          </a:p>
        </p:txBody>
      </p:sp>
      <p:pic>
        <p:nvPicPr>
          <p:cNvPr id="2050" name="Picture 2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 b="33200"/>
          <a:stretch/>
        </p:blipFill>
        <p:spPr bwMode="auto">
          <a:xfrm>
            <a:off x="-756592" y="5013176"/>
            <a:ext cx="872261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2123728" y="5557382"/>
            <a:ext cx="5004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เมื่อเดินไปทับช่องนั้นถือว่าได้สิ่งของนั้น</a:t>
            </a:r>
          </a:p>
          <a:p>
            <a:pPr>
              <a:defRPr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จุดเริ่มต้นหุ่นยนต์หันหน้าไปทางทิศเหนือ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1238" y="5614216"/>
            <a:ext cx="1602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โดยกำหนดข้อตกลง </a:t>
            </a:r>
          </a:p>
        </p:txBody>
      </p:sp>
      <p:sp>
        <p:nvSpPr>
          <p:cNvPr id="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36392"/>
              </p:ext>
            </p:extLst>
          </p:nvPr>
        </p:nvGraphicFramePr>
        <p:xfrm>
          <a:off x="107504" y="116631"/>
          <a:ext cx="8929355" cy="6696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5871">
                  <a:extLst>
                    <a:ext uri="{9D8B030D-6E8A-4147-A177-3AD203B41FA5}">
                      <a16:colId xmlns="" xmlns:a16="http://schemas.microsoft.com/office/drawing/2014/main" val="261157986"/>
                    </a:ext>
                  </a:extLst>
                </a:gridCol>
                <a:gridCol w="1785871">
                  <a:extLst>
                    <a:ext uri="{9D8B030D-6E8A-4147-A177-3AD203B41FA5}">
                      <a16:colId xmlns="" xmlns:a16="http://schemas.microsoft.com/office/drawing/2014/main" val="2833333097"/>
                    </a:ext>
                  </a:extLst>
                </a:gridCol>
                <a:gridCol w="1785871">
                  <a:extLst>
                    <a:ext uri="{9D8B030D-6E8A-4147-A177-3AD203B41FA5}">
                      <a16:colId xmlns="" xmlns:a16="http://schemas.microsoft.com/office/drawing/2014/main" val="3622515805"/>
                    </a:ext>
                  </a:extLst>
                </a:gridCol>
                <a:gridCol w="1785871">
                  <a:extLst>
                    <a:ext uri="{9D8B030D-6E8A-4147-A177-3AD203B41FA5}">
                      <a16:colId xmlns="" xmlns:a16="http://schemas.microsoft.com/office/drawing/2014/main" val="3043003867"/>
                    </a:ext>
                  </a:extLst>
                </a:gridCol>
                <a:gridCol w="1785871">
                  <a:extLst>
                    <a:ext uri="{9D8B030D-6E8A-4147-A177-3AD203B41FA5}">
                      <a16:colId xmlns="" xmlns:a16="http://schemas.microsoft.com/office/drawing/2014/main" val="1655418704"/>
                    </a:ext>
                  </a:extLst>
                </a:gridCol>
              </a:tblGrid>
              <a:tr h="1339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586504"/>
                  </a:ext>
                </a:extLst>
              </a:tr>
              <a:tr h="1339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5977897"/>
                  </a:ext>
                </a:extLst>
              </a:tr>
              <a:tr h="1339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8316632"/>
                  </a:ext>
                </a:extLst>
              </a:tr>
              <a:tr h="1339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6663103"/>
                  </a:ext>
                </a:extLst>
              </a:tr>
              <a:tr h="1339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323999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5496" y="-387423"/>
            <a:ext cx="8876863" cy="7562187"/>
            <a:chOff x="35496" y="-387423"/>
            <a:chExt cx="8876863" cy="75621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49"/>
            <a:stretch/>
          </p:blipFill>
          <p:spPr>
            <a:xfrm>
              <a:off x="7380312" y="-387423"/>
              <a:ext cx="1532047" cy="18722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980728"/>
              <a:ext cx="1656184" cy="23410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5"/>
            <a:stretch/>
          </p:blipFill>
          <p:spPr>
            <a:xfrm>
              <a:off x="5580112" y="3356992"/>
              <a:ext cx="1561724" cy="20882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2" y="5013176"/>
              <a:ext cx="1529199" cy="2161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"/>
            <a:stretch/>
          </p:blipFill>
          <p:spPr>
            <a:xfrm>
              <a:off x="35496" y="2825047"/>
              <a:ext cx="2022064" cy="14950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5" t="14759" r="7945" b="7167"/>
            <a:stretch/>
          </p:blipFill>
          <p:spPr>
            <a:xfrm>
              <a:off x="3563888" y="4149079"/>
              <a:ext cx="1944216" cy="12961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3" b="12371"/>
            <a:stretch/>
          </p:blipFill>
          <p:spPr>
            <a:xfrm>
              <a:off x="7250807" y="2564903"/>
              <a:ext cx="1661551" cy="16561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62"/>
            <a:stretch/>
          </p:blipFill>
          <p:spPr>
            <a:xfrm>
              <a:off x="347824" y="-216024"/>
              <a:ext cx="1254165" cy="17008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72" y="5283806"/>
              <a:ext cx="1146288" cy="16203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"/>
            <a:stretch/>
          </p:blipFill>
          <p:spPr>
            <a:xfrm>
              <a:off x="3635896" y="1472631"/>
              <a:ext cx="2060384" cy="1508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3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9552" y="1640994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3648" y="3278594"/>
            <a:ext cx="6768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สรุปการใช้ชุดคำสั่งเพื่อสั่งให้หุ่นยนต์ปฏิบัติภารกิจโดยใช้เสียงพูด</a:t>
            </a:r>
          </a:p>
        </p:txBody>
      </p:sp>
      <p:pic>
        <p:nvPicPr>
          <p:cNvPr id="4098" name="Picture 2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46" y="3789040"/>
            <a:ext cx="378505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444208" y="4725144"/>
            <a:ext cx="1584176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67544" y="1640994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3648" y="2996952"/>
            <a:ext cx="67687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การสร้างชุดคำสั่งโดยไม่ใช้เสียงพูด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แต่ละกลุ่มจับสลากภารกิจที่หุ่นยนต์ต้องปฏิบัติ ให้ตัวแทนกลุ่ม 1 คน สวมบทบาทเป็นหุ่นยนต์ สมาชิกในกลุ่มช่วยกันคิดและวางแผนออกแบบและบันทึกชุดคำสั่ง เพื่อให้หุ่นยนต์ปฏิบัติภารกิจให้สำเร็จตามสลากที่จับได้ โดยเริ่มเดินจากจุดเริ่มต้นไปยังจุดหมาย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8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67544" y="1640994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47664" y="3284984"/>
            <a:ext cx="6480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สรุปการใช้ชุดคำสั่งเพื่อให้หุ่นยนต์ปฏิบัติภารกิจโดยไม่ใช้เสียงพูด</a:t>
            </a:r>
          </a:p>
        </p:txBody>
      </p:sp>
      <p:sp>
        <p:nvSpPr>
          <p:cNvPr id="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76" y="3573016"/>
            <a:ext cx="2508600" cy="35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1560" y="1152454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เวลาในการกิจกรรม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</a:t>
            </a:r>
          </a:p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รายการอุปกรณ์</a:t>
            </a:r>
            <a:endParaRPr lang="en-US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403648" y="2984753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ตารางไวนิลแผ่นใหญ่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ตารางกระดาษแผนผังการเดินทางของหุ่นยนต์ขนาด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A4</a:t>
            </a: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หุ่น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ไม้/หุ่นพลาสติก ขนาดประมาณ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15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ซม.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กระดาษ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โพสต์อิท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ตารางเขียนโค้ด		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กระดาษแข็ง  กล่อง วัสดุอุปกรณ์เหลือใช้  </a:t>
            </a:r>
          </a:p>
        </p:txBody>
      </p:sp>
      <p:pic>
        <p:nvPicPr>
          <p:cNvPr id="3074" name="Picture 2" descr="D:\My Documents\Desktop\ตาตา\9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3751674" cy="25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46115" r="-4534" b="5503"/>
          <a:stretch/>
        </p:blipFill>
        <p:spPr bwMode="auto">
          <a:xfrm>
            <a:off x="4662799" y="5561740"/>
            <a:ext cx="4805745" cy="168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5397281" y="6074132"/>
            <a:ext cx="2775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สำหรับประดิษฐ์ชุดหุ่นยนต์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-6684" y="6492875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03257" y="1556792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331640" y="2996952"/>
            <a:ext cx="7200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การสร้างชุดคำสั่งโดยใช้สัญลักษณ์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แต่ละกลุ่มจับสลากภารกิจที่หุ่นยนต์ต้องปฏิบัติ ให้ตัวแทนกลุ่ม 1 คน สวมบทบาทเป็นหุ่นยนต์ สมาชิกในกลุ่มช่วยกันคิดและวางแผนออกแบบและบันทึกชุดคำสั่ง เพื่อให้หุ่นยนต์ปฏิบัติภารกิจให้สำเร็จตามสลากที่จับได้ โดยเริ่มเดินจาก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จุดเริ่มต้น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ไป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ยังจุดหมาย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3707904" y="5805264"/>
            <a:ext cx="4900696" cy="533731"/>
            <a:chOff x="3167844" y="5517232"/>
            <a:chExt cx="5595695" cy="734842"/>
          </a:xfrm>
        </p:grpSpPr>
        <p:pic>
          <p:nvPicPr>
            <p:cNvPr id="7170" name="Picture 2" descr="D:\My Documents\Desktop\ตาตา\images (5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3167844" y="5517232"/>
              <a:ext cx="2808312" cy="73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D:\My Documents\Desktop\ตาตา\images (5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955227" y="5517232"/>
              <a:ext cx="2808312" cy="734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48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03257" y="1556792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สั่งให้หุ่นยนต์ปฏิบัติตามภารกิจ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75656" y="2996952"/>
            <a:ext cx="7056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ชุดคำสั่งให้หุ่นยนต์ปฏิบัติภารกิจโดยใช้สัญลักษณ์  เชื่อมโยงความหลากหลายหลากของภาษาที่ใช้ในการเขียนโค้ด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Coding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การกำหนดสัญลักษณ์ที่ชัดเจนเพื่อสร้างความเข้าใจให้ตรงกันระหว่างมนุษย์และหุ่นยนต์  การเขียนสัญลักษณ์แนวนอนจากซ้ายไปขวา และจากบรรทัดบนลงล่าง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อ่านตามลำดับขั้นตอน</a:t>
            </a:r>
          </a:p>
        </p:txBody>
      </p:sp>
      <p:pic>
        <p:nvPicPr>
          <p:cNvPr id="8195" name="Picture 3" descr="D:\My Documents\Desktop\ตาตา\521px-html-source-co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792" y="188640"/>
            <a:ext cx="180570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37240"/>
            <a:ext cx="1800200" cy="1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270181" y="5877272"/>
            <a:ext cx="792088" cy="3600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841138" y="1589891"/>
            <a:ext cx="5747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</a:t>
            </a:r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หุ่นยนต์</a:t>
            </a:r>
            <a:r>
              <a:rPr lang="th-TH" sz="48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ไปช้</a:t>
            </a:r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อปปิ้ง</a:t>
            </a:r>
            <a:endParaRPr lang="th-TH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59632" y="3140968"/>
            <a:ext cx="74888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หนูๆช่วยพาหุ่นยนต์ไปซื้อรองเท้า ไปซื้อกระเป๋าไปรับ     เสื้อกันหนาวและไปร้านขนม เพื่อเตรียมตัวไป</a:t>
            </a:r>
            <a:r>
              <a:rPr lang="th-TH" sz="3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   ในวันหยุด โดยใช้คำสั่งที่น้อยที่สุด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สลับชุดคำสั่งกับกลุ่มอื่น แล้วเดินตามชุดคำสั่งที่เพื่อนเขียน</a:t>
            </a:r>
            <a:endParaRPr lang="en-US" sz="3400" b="1" dirty="0"/>
          </a:p>
        </p:txBody>
      </p:sp>
      <p:pic>
        <p:nvPicPr>
          <p:cNvPr id="9" name="Picture 2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 b="33200"/>
          <a:stretch/>
        </p:blipFill>
        <p:spPr bwMode="auto">
          <a:xfrm>
            <a:off x="-812012" y="4924580"/>
            <a:ext cx="9433048" cy="21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2284332" y="5452443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เมื่อเดินไปทับช่องนั้นถือว่าได้สิ่งของนั้น</a:t>
            </a:r>
          </a:p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จุดเริ่มต้นหุ่นยนต์หันหน้าไปทางทิศเหนือ (ด้านบนของตาราง)</a:t>
            </a:r>
          </a:p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จะไปเก็บสิ่งของใดก่อนก็ได้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24311" y="5586507"/>
            <a:ext cx="1602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โดยกำหนดข้อตกลง </a:t>
            </a:r>
          </a:p>
        </p:txBody>
      </p:sp>
      <p:sp>
        <p:nvSpPr>
          <p:cNvPr id="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71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y Documents\Desktop\ตาตา\AW442179_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786"/>
            <a:ext cx="4536504" cy="36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4546" b="54432"/>
          <a:stretch/>
        </p:blipFill>
        <p:spPr bwMode="auto">
          <a:xfrm>
            <a:off x="-252536" y="4005064"/>
            <a:ext cx="50405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755576" y="519029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หุ่นยนต์</a:t>
            </a:r>
            <a:r>
              <a:rPr lang="th-TH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ไปช้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อป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ปิ้ง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543508" cy="327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83478" y="1209241"/>
            <a:ext cx="1720552" cy="7920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713561"/>
              </p:ext>
            </p:extLst>
          </p:nvPr>
        </p:nvGraphicFramePr>
        <p:xfrm>
          <a:off x="107507" y="116630"/>
          <a:ext cx="4608695" cy="3456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739">
                  <a:extLst>
                    <a:ext uri="{9D8B030D-6E8A-4147-A177-3AD203B41FA5}">
                      <a16:colId xmlns="" xmlns:a16="http://schemas.microsoft.com/office/drawing/2014/main" val="261157986"/>
                    </a:ext>
                  </a:extLst>
                </a:gridCol>
                <a:gridCol w="921739">
                  <a:extLst>
                    <a:ext uri="{9D8B030D-6E8A-4147-A177-3AD203B41FA5}">
                      <a16:colId xmlns="" xmlns:a16="http://schemas.microsoft.com/office/drawing/2014/main" val="2833333097"/>
                    </a:ext>
                  </a:extLst>
                </a:gridCol>
                <a:gridCol w="921739">
                  <a:extLst>
                    <a:ext uri="{9D8B030D-6E8A-4147-A177-3AD203B41FA5}">
                      <a16:colId xmlns="" xmlns:a16="http://schemas.microsoft.com/office/drawing/2014/main" val="3622515805"/>
                    </a:ext>
                  </a:extLst>
                </a:gridCol>
                <a:gridCol w="921739">
                  <a:extLst>
                    <a:ext uri="{9D8B030D-6E8A-4147-A177-3AD203B41FA5}">
                      <a16:colId xmlns="" xmlns:a16="http://schemas.microsoft.com/office/drawing/2014/main" val="3043003867"/>
                    </a:ext>
                  </a:extLst>
                </a:gridCol>
                <a:gridCol w="921739">
                  <a:extLst>
                    <a:ext uri="{9D8B030D-6E8A-4147-A177-3AD203B41FA5}">
                      <a16:colId xmlns="" xmlns:a16="http://schemas.microsoft.com/office/drawing/2014/main" val="1655418704"/>
                    </a:ext>
                  </a:extLst>
                </a:gridCol>
              </a:tblGrid>
              <a:tr h="6912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extLst>
                  <a:ext uri="{0D108BD9-81ED-4DB2-BD59-A6C34878D82A}">
                    <a16:rowId xmlns="" xmlns:a16="http://schemas.microsoft.com/office/drawing/2014/main" val="4164586504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extLst>
                  <a:ext uri="{0D108BD9-81ED-4DB2-BD59-A6C34878D82A}">
                    <a16:rowId xmlns="" xmlns:a16="http://schemas.microsoft.com/office/drawing/2014/main" val="2825977897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extLst>
                  <a:ext uri="{0D108BD9-81ED-4DB2-BD59-A6C34878D82A}">
                    <a16:rowId xmlns="" xmlns:a16="http://schemas.microsoft.com/office/drawing/2014/main" val="2258316632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extLst>
                  <a:ext uri="{0D108BD9-81ED-4DB2-BD59-A6C34878D82A}">
                    <a16:rowId xmlns="" xmlns:a16="http://schemas.microsoft.com/office/drawing/2014/main" val="2216663103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7194" marR="47194" marT="23598" marB="2359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7194" marR="47194" marT="23598" marB="23598"/>
                </a:tc>
                <a:extLst>
                  <a:ext uri="{0D108BD9-81ED-4DB2-BD59-A6C34878D82A}">
                    <a16:rowId xmlns="" xmlns:a16="http://schemas.microsoft.com/office/drawing/2014/main" val="48323999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9"/>
          <a:stretch/>
        </p:blipFill>
        <p:spPr>
          <a:xfrm>
            <a:off x="3826371" y="-129589"/>
            <a:ext cx="790734" cy="966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8" y="534743"/>
            <a:ext cx="854805" cy="1208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>
          <a:xfrm>
            <a:off x="2897235" y="1772816"/>
            <a:ext cx="806051" cy="1077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0"/>
          <a:stretch/>
        </p:blipFill>
        <p:spPr>
          <a:xfrm>
            <a:off x="107504" y="2636913"/>
            <a:ext cx="789264" cy="1008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/>
          <a:stretch/>
        </p:blipFill>
        <p:spPr>
          <a:xfrm>
            <a:off x="35497" y="1486650"/>
            <a:ext cx="1043646" cy="771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14759" r="7945" b="7167"/>
          <a:stretch/>
        </p:blipFill>
        <p:spPr>
          <a:xfrm>
            <a:off x="1856603" y="2181635"/>
            <a:ext cx="1003467" cy="6689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 b="12371"/>
          <a:stretch/>
        </p:blipFill>
        <p:spPr>
          <a:xfrm>
            <a:off x="3759530" y="1422066"/>
            <a:ext cx="857575" cy="8548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"/>
          <a:stretch/>
        </p:blipFill>
        <p:spPr>
          <a:xfrm>
            <a:off x="196699" y="-41125"/>
            <a:ext cx="647311" cy="877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1" y="2776592"/>
            <a:ext cx="591633" cy="836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/>
          <a:stretch/>
        </p:blipFill>
        <p:spPr>
          <a:xfrm>
            <a:off x="1893768" y="788628"/>
            <a:ext cx="1063424" cy="7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913146" y="1484784"/>
            <a:ext cx="5747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สั่งหุ่นยนต์</a:t>
            </a:r>
            <a:r>
              <a:rPr lang="th-TH" sz="48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ไปช้</a:t>
            </a:r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อป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ปิ้ง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9119" y="3068960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ร่วมกันสรุปเกี่ยวกับชุดคำสั่งที่มีความชัดเจน ถูกต้อง แม่นยำ เป็นลำดับขั้นตอน 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เปรียบเทียบความแตกต่างของคำสั่งแต่ละชุด </a:t>
            </a:r>
          </a:p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เชื่อมโยงเขียนโปรแกรมให้หุ่นยนต์ทำงาน</a:t>
            </a:r>
          </a:p>
          <a:p>
            <a:pPr marL="514350" indent="-51435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นำอภิปรายสรุปกิจกรรม ทุกกลุ่มสั่งหุ่นยนต์ปฏิบัติภารกิจ และไปถึงจุดหมายได้หรือไม่ </a:t>
            </a:r>
          </a:p>
        </p:txBody>
      </p:sp>
      <p:sp>
        <p:nvSpPr>
          <p:cNvPr id="5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3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83568" y="1517883"/>
            <a:ext cx="6680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สั่งหุ่นยนต์</a:t>
            </a:r>
            <a:r>
              <a:rPr lang="th-TH" sz="48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ไปช้</a:t>
            </a:r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อป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ปิ้ง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th-TH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3648" y="3068960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- มีข้อผิดพลาดเกิดขึ้นหรือไม่ สามารถแก้ไข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ข้อผิดพลาด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หรือไม่ อย่างไร </a:t>
            </a:r>
          </a:p>
          <a:p>
            <a:pPr marL="571500" indent="-57150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เกิดความคิดอะไรใหม่ๆ ในการพัฒนาชุดคำสั่งหรือโปรแกรมหรือไม่ </a:t>
            </a:r>
          </a:p>
          <a:p>
            <a:pPr marL="571500" indent="-57150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หากสัญลักษณ์คำสั่งปรากฏอยู่ติดๆ กันจะสามารถ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เป็นคำสั่งเดียวได้อย่างไร</a:t>
            </a:r>
          </a:p>
        </p:txBody>
      </p:sp>
      <p:sp>
        <p:nvSpPr>
          <p:cNvPr id="5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15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 Documents\Desktop\ไอสโคป\3248c9394d8274f04b0dea85a00cfd4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 bwMode="auto">
          <a:xfrm>
            <a:off x="-900608" y="0"/>
            <a:ext cx="108012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0" b="16022"/>
          <a:stretch/>
        </p:blipFill>
        <p:spPr bwMode="auto">
          <a:xfrm>
            <a:off x="0" y="-27384"/>
            <a:ext cx="6096000" cy="20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051720" y="476672"/>
            <a:ext cx="13885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95350">
              <a:buSzPct val="120000"/>
              <a:defRPr/>
            </a:pPr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27584" y="2204864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มนุษย์สื่อสารกับหุ่นยนต์หรือเครื่องจักรโดยการใช้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เป็นลำดับขั้นตอน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Algorithm)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การออกคำสั่งกับหุ่นยนต์มีการเขียนโค้ด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Coding)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ซึ่งเป็นการเขียนชุดคำสั่งโดยใช้ภาษาคอมพิวเตอร์ซึ่งถูกแสดงแทน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Represent)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โดยใช้ตัวเลข  ตัวอักษร  และสัญลักษณ์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ให้หุ่นยนต์เข้าใจแปลความหมายของ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สัญลักษณ์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ปฏิบัติตามคำสั่งนั้น </a:t>
            </a:r>
          </a:p>
        </p:txBody>
      </p:sp>
      <p:sp>
        <p:nvSpPr>
          <p:cNvPr id="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4263915" y="6525344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5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 Documents\Desktop\ไอสโคป\3248c9394d8274f04b0dea85a00cfd45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 bwMode="auto">
          <a:xfrm flipH="1">
            <a:off x="-684584" y="-161618"/>
            <a:ext cx="1051316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187624" y="2060848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1) กิจกรรมแต่ละกิจกรรม ส่งเสริมและพัฒนา การคิดเชิงคำนวณ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และการเขียนโค้ด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Coding)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หรือไม่ อย่างไร  อธิบายและยกตัวอย่างประกอบ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</a:p>
        </p:txBody>
      </p:sp>
      <p:pic>
        <p:nvPicPr>
          <p:cNvPr id="11266" name="Picture 2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7614" r="3931" b="57159"/>
          <a:stretch/>
        </p:blipFill>
        <p:spPr bwMode="auto">
          <a:xfrm>
            <a:off x="3440242" y="-145772"/>
            <a:ext cx="5593076" cy="21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4932040" y="404664"/>
            <a:ext cx="30684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95350">
              <a:buSzPct val="120000"/>
              <a:defRPr/>
            </a:pPr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สะท้อนคิด</a:t>
            </a:r>
          </a:p>
        </p:txBody>
      </p:sp>
      <p:pic>
        <p:nvPicPr>
          <p:cNvPr id="6" name="Picture 3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46" y="4653136"/>
            <a:ext cx="2815256" cy="22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7452320" y="5373216"/>
            <a:ext cx="1152128" cy="504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-108520" y="6492875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5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 Documents\Desktop\ไอสโคป\3248c9394d8274f04b0dea85a00cfd45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 bwMode="auto">
          <a:xfrm flipH="1">
            <a:off x="-684584" y="-161618"/>
            <a:ext cx="1051316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927468" y="2398236"/>
            <a:ext cx="6956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การจัดกิจกรรมนี้ให้กับเด็ก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อนุบาล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เด็กควรมีประสบการณ์สำคัญอะไรมาก่อน จึงจะสามารถทำกิจกรรมนี้ได้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ถ้านำกิจกรรมนี้ไปประยุกต์ใช้ควรนำไปจัดกิจกรรมประจำวันอะไร จึงจะเหมาะสมกับบริบทห้องเรียนระดับอนุบาลเพราะเหตุใด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Picture 2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7614" r="3931" b="57159"/>
          <a:stretch/>
        </p:blipFill>
        <p:spPr bwMode="auto">
          <a:xfrm>
            <a:off x="3440242" y="-145772"/>
            <a:ext cx="5593076" cy="21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4932040" y="404664"/>
            <a:ext cx="30684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95350">
              <a:buSzPct val="120000"/>
              <a:defRPr/>
            </a:pPr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สะท้อนคิด</a:t>
            </a:r>
          </a:p>
        </p:txBody>
      </p:sp>
      <p:pic>
        <p:nvPicPr>
          <p:cNvPr id="11267" name="Picture 3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46" y="4653136"/>
            <a:ext cx="2815256" cy="22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7452320" y="5445224"/>
            <a:ext cx="1152128" cy="4320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0" y="6452170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68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y Documents\Desktop\ตาตา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744"/>
            <a:ext cx="9144000" cy="68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424358C-0DE2-4DE9-B9D2-E747A0D5713C}"/>
              </a:ext>
            </a:extLst>
          </p:cNvPr>
          <p:cNvSpPr/>
          <p:nvPr/>
        </p:nvSpPr>
        <p:spPr>
          <a:xfrm>
            <a:off x="76725" y="150890"/>
            <a:ext cx="8887763" cy="11178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r>
              <a:rPr lang="th-TH" sz="3200" b="1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ชุดหุ่นยนต์จำลองส่งเสริมและพัฒนา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การคิดเชิงคำนวณ (</a:t>
            </a:r>
            <a:r>
              <a:rPr lang="en-US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Thinking) 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endParaRPr lang="en-GB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66938BC-9F48-4417-815E-2C0AFE211299}"/>
              </a:ext>
            </a:extLst>
          </p:cNvPr>
          <p:cNvSpPr/>
          <p:nvPr/>
        </p:nvSpPr>
        <p:spPr>
          <a:xfrm>
            <a:off x="6916633" y="1916832"/>
            <a:ext cx="204785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แบ่งงานหรือปัญหา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B2D6BD1-255D-42D5-BAA7-B7AD394617AC}"/>
              </a:ext>
            </a:extLst>
          </p:cNvPr>
          <p:cNvSpPr/>
          <p:nvPr/>
        </p:nvSpPr>
        <p:spPr>
          <a:xfrm>
            <a:off x="6902101" y="3534107"/>
            <a:ext cx="206238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การคิดหารูปแบบของวิธีการแก้ปัญหา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69E4868-00E8-42A1-A009-509BB250A314}"/>
              </a:ext>
            </a:extLst>
          </p:cNvPr>
          <p:cNvSpPr/>
          <p:nvPr/>
        </p:nvSpPr>
        <p:spPr>
          <a:xfrm>
            <a:off x="6865207" y="4797152"/>
            <a:ext cx="2099282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สรุปวิธีการแก้ปัญหา</a:t>
            </a:r>
            <a:endParaRPr lang="en-GB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3868F58-5ADE-46F0-BA69-570EFD4B26BD}"/>
              </a:ext>
            </a:extLst>
          </p:cNvPr>
          <p:cNvSpPr/>
          <p:nvPr/>
        </p:nvSpPr>
        <p:spPr>
          <a:xfrm>
            <a:off x="6876255" y="6021288"/>
            <a:ext cx="2160241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4.วางแผนและทำตามลำดับขั้นตอนการแก้ปัญหา</a:t>
            </a:r>
            <a:endParaRPr lang="en-GB" sz="2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4F5CBFE0-DAB4-45FA-966B-EE8BCD6D7985}"/>
              </a:ext>
            </a:extLst>
          </p:cNvPr>
          <p:cNvSpPr/>
          <p:nvPr/>
        </p:nvSpPr>
        <p:spPr>
          <a:xfrm>
            <a:off x="211438" y="1571308"/>
            <a:ext cx="630477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พิจารณาว่าปัญหานี้มีคำถามหลักและคำถามย่อยอะไรบ้าง  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คำถามหลัก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เราจะสร้างชุดหุ่นยนต์จำลองได้อย่างไร    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คำถามย่อย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ชุดหุ่นยนต์จำลองต้องมีลักษณะอย่างไรทุกคนจึงจะใส่ได้  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• เรามีอุปกรณ์อะไรบ้าง • เราจะมีวิธีสร้างแต่ละชิ้นส่วนอย่างไร 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1A7F5D3D-BD81-4720-9AE4-6BFB4FB361EF}"/>
              </a:ext>
            </a:extLst>
          </p:cNvPr>
          <p:cNvSpPr/>
          <p:nvPr/>
        </p:nvSpPr>
        <p:spPr>
          <a:xfrm>
            <a:off x="228602" y="3534107"/>
            <a:ext cx="628761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ทบทวนวิธีการทำชุดหุ่นยนต์จำลองแบบต่างๆ จากประสบการณ์เดิม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b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สืบค้นเพิ่มเติม</a:t>
            </a:r>
            <a:endParaRPr lang="en-GB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="" xmlns:a16="http://schemas.microsoft.com/office/drawing/2014/main" id="{B833A811-2E64-42CD-99DE-F0E6082D1956}"/>
              </a:ext>
            </a:extLst>
          </p:cNvPr>
          <p:cNvSpPr/>
          <p:nvPr/>
        </p:nvSpPr>
        <p:spPr>
          <a:xfrm>
            <a:off x="233706" y="4779149"/>
            <a:ext cx="628251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กำหนดขั้นตอนสำคัญใน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ชุดหุ่นยนต์จำลอง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มีอะไรเป็นส่วนประกอบบ้างจะต้องเริ่มทำอะไรก่อน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C1796484-3639-4FB0-B0B0-2DC03897851A}"/>
              </a:ext>
            </a:extLst>
          </p:cNvPr>
          <p:cNvSpPr/>
          <p:nvPr/>
        </p:nvSpPr>
        <p:spPr>
          <a:xfrm>
            <a:off x="212392" y="6146140"/>
            <a:ext cx="63038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วางแผนกำหนดขั้นตอนการทำชุดหุ่นยนต์จำลองให้สำเร็จ</a:t>
            </a: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985BB98C-DA08-455A-859B-222EAAF31548}"/>
              </a:ext>
            </a:extLst>
          </p:cNvPr>
          <p:cNvCxnSpPr/>
          <p:nvPr/>
        </p:nvCxnSpPr>
        <p:spPr>
          <a:xfrm>
            <a:off x="6732240" y="1571308"/>
            <a:ext cx="0" cy="514664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="" xmlns:a16="http://schemas.microsoft.com/office/drawing/2014/main" id="{1F21480E-FDDB-4E7A-98B5-E97163B55E73}"/>
              </a:ext>
            </a:extLst>
          </p:cNvPr>
          <p:cNvCxnSpPr>
            <a:cxnSpLocks/>
          </p:cNvCxnSpPr>
          <p:nvPr/>
        </p:nvCxnSpPr>
        <p:spPr>
          <a:xfrm>
            <a:off x="42826" y="5949280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7">
            <a:extLst>
              <a:ext uri="{FF2B5EF4-FFF2-40B4-BE49-F238E27FC236}">
                <a16:creationId xmlns="" xmlns:a16="http://schemas.microsoft.com/office/drawing/2014/main" id="{8DD083C0-C601-4607-AD5F-1A28F8041106}"/>
              </a:ext>
            </a:extLst>
          </p:cNvPr>
          <p:cNvCxnSpPr>
            <a:cxnSpLocks/>
          </p:cNvCxnSpPr>
          <p:nvPr/>
        </p:nvCxnSpPr>
        <p:spPr>
          <a:xfrm>
            <a:off x="42826" y="4581128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>
            <a:extLst>
              <a:ext uri="{FF2B5EF4-FFF2-40B4-BE49-F238E27FC236}">
                <a16:creationId xmlns="" xmlns:a16="http://schemas.microsoft.com/office/drawing/2014/main" id="{89B3D35E-92D7-4AD7-A252-15333694A666}"/>
              </a:ext>
            </a:extLst>
          </p:cNvPr>
          <p:cNvCxnSpPr>
            <a:cxnSpLocks/>
          </p:cNvCxnSpPr>
          <p:nvPr/>
        </p:nvCxnSpPr>
        <p:spPr>
          <a:xfrm>
            <a:off x="42826" y="3356992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1619672" y="6525344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6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52738" y="26977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403648" y="3138881"/>
            <a:ext cx="7200800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เข้าใจและใช้การคิดเชิงคำนวณเพื่อแก้ปัญหาใน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</a:t>
            </a:r>
          </a:p>
          <a:p>
            <a:pPr>
              <a:lnSpc>
                <a:spcPts val="3200"/>
              </a:lnSpc>
              <a:defRPr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เข้าใจและใช้การเขียนโค้ด (</a:t>
            </a:r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Coding) 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แบบไม่ใช้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คอมพิวเตอร์</a:t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การดำเนินงานสั่งหุ่นยนต์ทำงานอย่างเป็นลำดับ</a:t>
            </a:r>
          </a:p>
          <a:p>
            <a:pPr>
              <a:lnSpc>
                <a:spcPts val="3200"/>
              </a:lnSpc>
              <a:defRPr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3. วิเคราะห์การคิดเชิงคำนวณ (</a:t>
            </a:r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Thinking) 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การเขียนโค้ด (</a:t>
            </a:r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Coding)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จากกิจกรรมหุ่นยนต์ได้</a:t>
            </a:r>
          </a:p>
          <a:p>
            <a:pPr>
              <a:lnSpc>
                <a:spcPts val="3200"/>
              </a:lnSpc>
              <a:defRPr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วิเคราะห์แนวทางการนำไปจัดประสบการณ์ในระดับอนุบาลได้ </a:t>
            </a:r>
          </a:p>
          <a:p>
            <a:pPr>
              <a:defRPr/>
            </a:pPr>
            <a:endParaRPr lang="th-TH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63688" y="1340768"/>
            <a:ext cx="4528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  </a:t>
            </a:r>
          </a:p>
        </p:txBody>
      </p:sp>
      <p:sp>
        <p:nvSpPr>
          <p:cNvPr id="5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0" y="652025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esktop\ตาตา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744"/>
            <a:ext cx="9144000" cy="68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424358C-0DE2-4DE9-B9D2-E747A0D5713C}"/>
              </a:ext>
            </a:extLst>
          </p:cNvPr>
          <p:cNvSpPr/>
          <p:nvPr/>
        </p:nvSpPr>
        <p:spPr>
          <a:xfrm>
            <a:off x="107504" y="116632"/>
            <a:ext cx="8928992" cy="11178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3332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กิจกรรมสั่งหุ่นยนต์ปฏิบัติภารกิจ ส่งเสริมหรือพัฒนา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การคิดเชิงคำนวณ (</a:t>
            </a:r>
            <a:r>
              <a:rPr lang="en-GB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อย่างไร</a:t>
            </a:r>
            <a:endParaRPr lang="en-GB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66938BC-9F48-4417-815E-2C0AFE211299}"/>
              </a:ext>
            </a:extLst>
          </p:cNvPr>
          <p:cNvSpPr/>
          <p:nvPr/>
        </p:nvSpPr>
        <p:spPr>
          <a:xfrm>
            <a:off x="6732240" y="1805915"/>
            <a:ext cx="2304257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แบ่งงานหรือปัญหา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2D6BD1-255D-42D5-BAA7-B7AD394617AC}"/>
              </a:ext>
            </a:extLst>
          </p:cNvPr>
          <p:cNvSpPr/>
          <p:nvPr/>
        </p:nvSpPr>
        <p:spPr>
          <a:xfrm>
            <a:off x="6732240" y="3534107"/>
            <a:ext cx="2304257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การคิดหารูปแบบของวิธีการแก้ปัญหา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9E4868-00E8-42A1-A009-509BB250A314}"/>
              </a:ext>
            </a:extLst>
          </p:cNvPr>
          <p:cNvSpPr/>
          <p:nvPr/>
        </p:nvSpPr>
        <p:spPr>
          <a:xfrm>
            <a:off x="6732240" y="5157192"/>
            <a:ext cx="2304257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สรุปวิธีการแก้ปัญหา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868F58-5ADE-46F0-BA69-570EFD4B26BD}"/>
              </a:ext>
            </a:extLst>
          </p:cNvPr>
          <p:cNvSpPr/>
          <p:nvPr/>
        </p:nvSpPr>
        <p:spPr>
          <a:xfrm>
            <a:off x="6732240" y="6105490"/>
            <a:ext cx="230425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4.วางแผนและทำตามลำดับ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ขั้นตอนการแก้ปัญหา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5CBFE0-DAB4-45FA-966B-EE8BCD6D7985}"/>
              </a:ext>
            </a:extLst>
          </p:cNvPr>
          <p:cNvSpPr/>
          <p:nvPr/>
        </p:nvSpPr>
        <p:spPr>
          <a:xfrm>
            <a:off x="107504" y="1484784"/>
            <a:ext cx="6336704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พิจารณาว่าภาระงานนี้มีคำถามหลักและคำถามย่อยอะไรบ้าง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คำถามหลัก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เราจะออกคำสั่งให้หุ่นยนต์ปฏิบัติภารกิจได้อย่างไร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คำถามย่อย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มีอะไรเป็นสิ่งกีดขวางบ้าง • ใช้อะไรในการออกคำสั่ง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A7F5D3D-BD81-4720-9AE4-6BFB4FB361EF}"/>
              </a:ext>
            </a:extLst>
          </p:cNvPr>
          <p:cNvSpPr/>
          <p:nvPr/>
        </p:nvSpPr>
        <p:spPr>
          <a:xfrm>
            <a:off x="107504" y="3212976"/>
            <a:ext cx="6336704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ทบทวนวิธีการใช้สั่งให้คนอื่นปฏิบัติตามต้องใช้คำสั่งใด เช่น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pc="-2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เดินหน้า </a:t>
            </a:r>
            <a:r>
              <a:rPr lang="th-TH" spc="-2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ถอยหลัง ใช้</a:t>
            </a:r>
            <a:r>
              <a:rPr lang="th-TH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ภาษาท่าทางแบบใด </a:t>
            </a:r>
            <a:r>
              <a:rPr lang="th-TH" spc="-2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</a:t>
            </a:r>
            <a:r>
              <a:rPr lang="th-TH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ประสบการณ์เดิม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หรือการสืบค้นเพิ่มเติม</a:t>
            </a:r>
            <a:endParaRPr lang="en-GB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833A811-2E64-42CD-99DE-F0E6082D1956}"/>
              </a:ext>
            </a:extLst>
          </p:cNvPr>
          <p:cNvSpPr/>
          <p:nvPr/>
        </p:nvSpPr>
        <p:spPr>
          <a:xfrm>
            <a:off x="107504" y="4923165"/>
            <a:ext cx="63367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กำหนดลักษณะสำคัญคำสั่งต้องลักษณะอย่างไร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คำสั่งสั้น  กระชับ  ชัดเจน  เป็นขั้นตอน เข้าใจตรงกัน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1796484-3639-4FB0-B0B0-2DC03897851A}"/>
              </a:ext>
            </a:extLst>
          </p:cNvPr>
          <p:cNvSpPr/>
          <p:nvPr/>
        </p:nvSpPr>
        <p:spPr>
          <a:xfrm>
            <a:off x="107504" y="6146140"/>
            <a:ext cx="633670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สร้างชุดคำสั่งที่มีลำดับขั้นตอนให้หุ่นยนต์ทำภารกิจสำเร็จ</a:t>
            </a:r>
          </a:p>
        </p:txBody>
      </p:sp>
      <p:cxnSp>
        <p:nvCxnSpPr>
          <p:cNvPr id="13" name="Straight Connector 13">
            <a:extLst>
              <a:ext uri="{FF2B5EF4-FFF2-40B4-BE49-F238E27FC236}">
                <a16:creationId xmlns="" xmlns:a16="http://schemas.microsoft.com/office/drawing/2014/main" id="{985BB98C-DA08-455A-859B-222EAAF31548}"/>
              </a:ext>
            </a:extLst>
          </p:cNvPr>
          <p:cNvCxnSpPr/>
          <p:nvPr/>
        </p:nvCxnSpPr>
        <p:spPr>
          <a:xfrm>
            <a:off x="6588224" y="1484784"/>
            <a:ext cx="0" cy="518457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="" xmlns:a16="http://schemas.microsoft.com/office/drawing/2014/main" id="{1F21480E-FDDB-4E7A-98B5-E97163B55E73}"/>
              </a:ext>
            </a:extLst>
          </p:cNvPr>
          <p:cNvCxnSpPr>
            <a:cxnSpLocks/>
          </p:cNvCxnSpPr>
          <p:nvPr/>
        </p:nvCxnSpPr>
        <p:spPr>
          <a:xfrm>
            <a:off x="42826" y="6021288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="" xmlns:a16="http://schemas.microsoft.com/office/drawing/2014/main" id="{8DD083C0-C601-4607-AD5F-1A28F8041106}"/>
              </a:ext>
            </a:extLst>
          </p:cNvPr>
          <p:cNvCxnSpPr>
            <a:cxnSpLocks/>
          </p:cNvCxnSpPr>
          <p:nvPr/>
        </p:nvCxnSpPr>
        <p:spPr>
          <a:xfrm>
            <a:off x="42826" y="4797152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="" xmlns:a16="http://schemas.microsoft.com/office/drawing/2014/main" id="{89B3D35E-92D7-4AD7-A252-15333694A666}"/>
              </a:ext>
            </a:extLst>
          </p:cNvPr>
          <p:cNvCxnSpPr>
            <a:cxnSpLocks/>
          </p:cNvCxnSpPr>
          <p:nvPr/>
        </p:nvCxnSpPr>
        <p:spPr>
          <a:xfrm>
            <a:off x="42826" y="3068960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50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esktop\ตาตา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744"/>
            <a:ext cx="9144000" cy="68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3">
            <a:extLst>
              <a:ext uri="{FF2B5EF4-FFF2-40B4-BE49-F238E27FC236}">
                <a16:creationId xmlns="" xmlns:a16="http://schemas.microsoft.com/office/drawing/2014/main" id="{985BB98C-DA08-455A-859B-222EAAF31548}"/>
              </a:ext>
            </a:extLst>
          </p:cNvPr>
          <p:cNvCxnSpPr/>
          <p:nvPr/>
        </p:nvCxnSpPr>
        <p:spPr>
          <a:xfrm>
            <a:off x="6876256" y="1484784"/>
            <a:ext cx="0" cy="518457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="" xmlns:a16="http://schemas.microsoft.com/office/drawing/2014/main" id="{8DD083C0-C601-4607-AD5F-1A28F8041106}"/>
              </a:ext>
            </a:extLst>
          </p:cNvPr>
          <p:cNvCxnSpPr>
            <a:cxnSpLocks/>
          </p:cNvCxnSpPr>
          <p:nvPr/>
        </p:nvCxnSpPr>
        <p:spPr>
          <a:xfrm>
            <a:off x="42826" y="6525344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="" xmlns:a16="http://schemas.microsoft.com/office/drawing/2014/main" id="{89B3D35E-92D7-4AD7-A252-15333694A666}"/>
              </a:ext>
            </a:extLst>
          </p:cNvPr>
          <p:cNvCxnSpPr>
            <a:cxnSpLocks/>
          </p:cNvCxnSpPr>
          <p:nvPr/>
        </p:nvCxnSpPr>
        <p:spPr>
          <a:xfrm>
            <a:off x="42826" y="4005064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5424358C-0DE2-4DE9-B9D2-E747A0D5713C}"/>
              </a:ext>
            </a:extLst>
          </p:cNvPr>
          <p:cNvSpPr/>
          <p:nvPr/>
        </p:nvSpPr>
        <p:spPr>
          <a:xfrm>
            <a:off x="251520" y="188640"/>
            <a:ext cx="8640960" cy="11178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3332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กิจกรรมสั่งหุ่นยนต์ปฏิบัติภารกิจโดยใช้สัญลักษณ์ ส่งเสริมหรือพัฒนา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การคิดเชิงคำนวณ (</a:t>
            </a:r>
            <a:r>
              <a:rPr lang="en-GB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อย่างไร</a:t>
            </a:r>
            <a:endParaRPr lang="en-GB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="" xmlns:a16="http://schemas.microsoft.com/office/drawing/2014/main" id="{366938BC-9F48-4417-815E-2C0AFE211299}"/>
              </a:ext>
            </a:extLst>
          </p:cNvPr>
          <p:cNvSpPr/>
          <p:nvPr/>
        </p:nvSpPr>
        <p:spPr>
          <a:xfrm>
            <a:off x="7092280" y="2132856"/>
            <a:ext cx="1944216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แบ่งงานหรือปัญหา 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2B2D6BD1-255D-42D5-BAA7-B7AD394617AC}"/>
              </a:ext>
            </a:extLst>
          </p:cNvPr>
          <p:cNvSpPr/>
          <p:nvPr/>
        </p:nvSpPr>
        <p:spPr>
          <a:xfrm>
            <a:off x="7092280" y="4543960"/>
            <a:ext cx="1944216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การคิดหารูปแบบของ</a:t>
            </a:r>
          </a:p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วิธีการแก้ปัญหา 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="" xmlns:a16="http://schemas.microsoft.com/office/drawing/2014/main" id="{4F5CBFE0-DAB4-45FA-966B-EE8BCD6D7985}"/>
              </a:ext>
            </a:extLst>
          </p:cNvPr>
          <p:cNvSpPr/>
          <p:nvPr/>
        </p:nvSpPr>
        <p:spPr>
          <a:xfrm>
            <a:off x="179512" y="1628800"/>
            <a:ext cx="6480720" cy="2092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พิจารณาว่าภาระงานนี้มีคำถามหลักและคำถามย่อยอะไรบ้าง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คำถามหลัก : เราจะออกคำสั่งให้หุ่นยนต์ปฏิบัติภารกิจตามที่กำหนด  โดยใช้สัญลักษณ์ได้อย่างไร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คำถามย่อย   •  ภารกิจที่ได้รับคืออะไร - มีอะไรเป็นสิ่งกีดขวางบ้าง 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- มีอะไรเป็นเงื่อนไขบ้าง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1A7F5D3D-BD81-4720-9AE4-6BFB4FB361EF}"/>
              </a:ext>
            </a:extLst>
          </p:cNvPr>
          <p:cNvSpPr/>
          <p:nvPr/>
        </p:nvSpPr>
        <p:spPr>
          <a:xfrm>
            <a:off x="179512" y="4216439"/>
            <a:ext cx="6480720" cy="2092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ทบทวนวิธีการใช้สั่งให้คนอื่นปฏิบัติตาม โดยใช้การแสดงแทน        จากประสบการณ์หรือการสืบค้นเพิ่มเติม โดยใช้คำถาม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การแสดงแทน (</a:t>
            </a:r>
            <a:r>
              <a:rPr lang="en-GB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Represent)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โดยใช้สัญลักษณ์ใดบ้างที่สามารถ     สื่อความหมาย ให้หุ่นยนต์ทำงานได้ 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ทำชุดคำสั่งต้องมีลักษณะแบบใด จะสื่อสารให้หุ่นยนต์เข้าใจได้ </a:t>
            </a:r>
          </a:p>
        </p:txBody>
      </p:sp>
      <p:sp>
        <p:nvSpPr>
          <p:cNvPr id="11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41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esktop\ตาตา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744"/>
            <a:ext cx="9144000" cy="68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3">
            <a:extLst>
              <a:ext uri="{FF2B5EF4-FFF2-40B4-BE49-F238E27FC236}">
                <a16:creationId xmlns="" xmlns:a16="http://schemas.microsoft.com/office/drawing/2014/main" id="{985BB98C-DA08-455A-859B-222EAAF31548}"/>
              </a:ext>
            </a:extLst>
          </p:cNvPr>
          <p:cNvCxnSpPr/>
          <p:nvPr/>
        </p:nvCxnSpPr>
        <p:spPr>
          <a:xfrm>
            <a:off x="6876256" y="1484784"/>
            <a:ext cx="0" cy="518457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="" xmlns:a16="http://schemas.microsoft.com/office/drawing/2014/main" id="{8DD083C0-C601-4607-AD5F-1A28F8041106}"/>
              </a:ext>
            </a:extLst>
          </p:cNvPr>
          <p:cNvCxnSpPr>
            <a:cxnSpLocks/>
          </p:cNvCxnSpPr>
          <p:nvPr/>
        </p:nvCxnSpPr>
        <p:spPr>
          <a:xfrm>
            <a:off x="42826" y="6669360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="" xmlns:a16="http://schemas.microsoft.com/office/drawing/2014/main" id="{89B3D35E-92D7-4AD7-A252-15333694A666}"/>
              </a:ext>
            </a:extLst>
          </p:cNvPr>
          <p:cNvCxnSpPr>
            <a:cxnSpLocks/>
          </p:cNvCxnSpPr>
          <p:nvPr/>
        </p:nvCxnSpPr>
        <p:spPr>
          <a:xfrm>
            <a:off x="42826" y="4365104"/>
            <a:ext cx="9101174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5424358C-0DE2-4DE9-B9D2-E747A0D5713C}"/>
              </a:ext>
            </a:extLst>
          </p:cNvPr>
          <p:cNvSpPr/>
          <p:nvPr/>
        </p:nvSpPr>
        <p:spPr>
          <a:xfrm>
            <a:off x="251520" y="188640"/>
            <a:ext cx="8640960" cy="11178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3332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กิจกรรมสั่งหุ่นยนต์ปฏิบัติภารกิจโดยใช้สัญลักษณ์ ส่งเสริมหรือพัฒนา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การคิดเชิงคำนวณ (</a:t>
            </a:r>
            <a:r>
              <a:rPr lang="en-GB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Computational Thinking</a:t>
            </a: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อย่างไร</a:t>
            </a:r>
            <a:endParaRPr lang="en-GB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469E4868-00E8-42A1-A009-509BB250A314}"/>
              </a:ext>
            </a:extLst>
          </p:cNvPr>
          <p:cNvSpPr/>
          <p:nvPr/>
        </p:nvSpPr>
        <p:spPr>
          <a:xfrm>
            <a:off x="7092279" y="2276872"/>
            <a:ext cx="1872209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สรุปวิธีการแก้ปัญหา</a:t>
            </a:r>
            <a:endParaRPr lang="en-GB" sz="3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83868F58-5ADE-46F0-BA69-570EFD4B26BD}"/>
              </a:ext>
            </a:extLst>
          </p:cNvPr>
          <p:cNvSpPr/>
          <p:nvPr/>
        </p:nvSpPr>
        <p:spPr>
          <a:xfrm>
            <a:off x="7092280" y="4509120"/>
            <a:ext cx="1872208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4.วางแผนและทำตามลำดับ</a:t>
            </a:r>
          </a:p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ขั้นตอนการแก้ปัญหา</a:t>
            </a:r>
            <a:endParaRPr lang="en-GB" sz="3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B833A811-2E64-42CD-99DE-F0E6082D1956}"/>
              </a:ext>
            </a:extLst>
          </p:cNvPr>
          <p:cNvSpPr/>
          <p:nvPr/>
        </p:nvSpPr>
        <p:spPr>
          <a:xfrm>
            <a:off x="168881" y="5013176"/>
            <a:ext cx="6491352" cy="892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เขียนชุดคำสั่งเป็นลำดับขั้นตอนบนตารางโค้ดให้</a:t>
            </a:r>
            <a:r>
              <a:rPr lang="th-TH" sz="2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หุ่นยนต์เข้าใจ     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แปลความหมายและทำภารกิจสำเร็จ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="" xmlns:a16="http://schemas.microsoft.com/office/drawing/2014/main" id="{C1796484-3639-4FB0-B0B0-2DC03897851A}"/>
              </a:ext>
            </a:extLst>
          </p:cNvPr>
          <p:cNvSpPr/>
          <p:nvPr/>
        </p:nvSpPr>
        <p:spPr>
          <a:xfrm>
            <a:off x="168881" y="1628800"/>
            <a:ext cx="6491352" cy="24929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ระบุลักษณะสำคัญในในการออกแบบชุดคำสั่งให้หุ่นยนต์ทำงาน ต้องมีลักษณะอย่างไร  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การกำหนดความหมายของสัญลักษณ์</a:t>
            </a:r>
            <a:r>
              <a:rPr lang="th-TH" sz="2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endParaRPr lang="th-TH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การสร้างชุดคำสั่งที่ต้องชัดเจนมีลำดับขั้นตอน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ลักษณะการเขียนชุดคำสั่งต้องเขียนจากซ้ายไปขวา และวางบรรทัดจากบนลงล่าง</a:t>
            </a:r>
          </a:p>
        </p:txBody>
      </p:sp>
      <p:sp>
        <p:nvSpPr>
          <p:cNvPr id="18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1331640" y="6327094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43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/>
        </p:nvGrpSpPr>
        <p:grpSpPr>
          <a:xfrm>
            <a:off x="400943" y="436968"/>
            <a:ext cx="8380151" cy="5926181"/>
            <a:chOff x="644191" y="534983"/>
            <a:chExt cx="8136904" cy="5760640"/>
          </a:xfrm>
        </p:grpSpPr>
        <p:sp>
          <p:nvSpPr>
            <p:cNvPr id="28" name="สี่เหลี่ยมผืนผ้า 27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สี่เหลี่ยมผืนผ้า 28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942243" y="2132856"/>
            <a:ext cx="7390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การใช้สัญลักษณ์แบบต่างๆ แสดงแทน (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Represent)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คำสั่งให้หุ่นยนต์ปฏิบัติ โดยกำหนดสัญลักษณ์ขึ้นเอง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ต่างๆ กัน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ไป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" name="Picture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4237" r="5957" b="2986"/>
          <a:stretch/>
        </p:blipFill>
        <p:spPr>
          <a:xfrm>
            <a:off x="420482" y="3717032"/>
            <a:ext cx="3648775" cy="231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18" y="3400058"/>
            <a:ext cx="353955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4949" r="3486" b="35354"/>
          <a:stretch/>
        </p:blipFill>
        <p:spPr bwMode="auto">
          <a:xfrm>
            <a:off x="-71430" y="161246"/>
            <a:ext cx="9395957" cy="21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 29"/>
          <p:cNvSpPr/>
          <p:nvPr/>
        </p:nvSpPr>
        <p:spPr>
          <a:xfrm>
            <a:off x="2411760" y="706051"/>
            <a:ext cx="66247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กิจกรรมสั่งหุ่นยนต์ปฏิบัติภารกิจโดยใช้สัญลักษณ์</a:t>
            </a:r>
          </a:p>
          <a:p>
            <a:pPr algn="ctr"/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เป็นการเขียนโค้ด (</a:t>
            </a:r>
            <a:r>
              <a:rPr lang="en-US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Coding</a:t>
            </a:r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อย่างไร</a:t>
            </a:r>
            <a:endParaRPr lang="en-GB" sz="3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Picture 6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8" y="645953"/>
            <a:ext cx="1584505" cy="12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1403648" y="980728"/>
            <a:ext cx="648072" cy="3600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/>
        </p:nvGrpSpPr>
        <p:grpSpPr>
          <a:xfrm>
            <a:off x="345920" y="335843"/>
            <a:ext cx="8380151" cy="5926181"/>
            <a:chOff x="644191" y="534983"/>
            <a:chExt cx="8136904" cy="5760640"/>
          </a:xfrm>
        </p:grpSpPr>
        <p:sp>
          <p:nvSpPr>
            <p:cNvPr id="28" name="สี่เหลี่ยมผืนผ้า 27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สี่เหลี่ยมผืนผ้า 28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055" name="Picture 7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4949" r="3486" b="35354"/>
          <a:stretch/>
        </p:blipFill>
        <p:spPr bwMode="auto">
          <a:xfrm>
            <a:off x="-71430" y="161246"/>
            <a:ext cx="9395957" cy="21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 29"/>
          <p:cNvSpPr/>
          <p:nvPr/>
        </p:nvSpPr>
        <p:spPr>
          <a:xfrm>
            <a:off x="2411760" y="706051"/>
            <a:ext cx="66247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กิจกรรมสั่งหุ่นยนต์ปฏิบัติภารกิจโดยใช้สัญลักษณ์</a:t>
            </a:r>
          </a:p>
          <a:p>
            <a:pPr algn="ctr"/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เป็นการเขียนโค้ด (</a:t>
            </a:r>
            <a:r>
              <a:rPr lang="en-US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Coding</a:t>
            </a:r>
            <a:r>
              <a:rPr lang="th-TH" sz="3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อย่างไร</a:t>
            </a:r>
            <a:endParaRPr lang="en-GB" sz="3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Picture 6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8" y="645953"/>
            <a:ext cx="1584505" cy="12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/>
          <p:cNvPicPr>
            <a:picLocks noChangeAspect="1"/>
          </p:cNvPicPr>
          <p:nvPr/>
        </p:nvPicPr>
        <p:blipFill rotWithShape="1">
          <a:blip r:embed="rId4"/>
          <a:srcRect b="60084"/>
          <a:stretch/>
        </p:blipFill>
        <p:spPr>
          <a:xfrm>
            <a:off x="1331640" y="3068960"/>
            <a:ext cx="640871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755576" y="2331368"/>
            <a:ext cx="4596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หรือสร้างชุดคำสั่งสัญลักษณ์ที่กำหนดให้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5157192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โดยให้หุ่นยนต์เข้าใจแปลความหมายของสัญลักษณ์แล้ว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ปฏิบัติตาม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คำสั่งนั้น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403648" y="1052736"/>
            <a:ext cx="648072" cy="2880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400943" y="436968"/>
            <a:ext cx="8380151" cy="5926181"/>
            <a:chOff x="644191" y="534983"/>
            <a:chExt cx="8136904" cy="5760640"/>
          </a:xfrm>
        </p:grpSpPr>
        <p:sp>
          <p:nvSpPr>
            <p:cNvPr id="9" name="สี่เหลี่ยมผืนผ้า 8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สี่เหลี่ยมผืนผ้า 10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aphicFrame>
        <p:nvGraphicFramePr>
          <p:cNvPr id="1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68932"/>
              </p:ext>
            </p:extLst>
          </p:nvPr>
        </p:nvGraphicFramePr>
        <p:xfrm>
          <a:off x="179511" y="1489995"/>
          <a:ext cx="4248473" cy="3958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533">
                  <a:extLst>
                    <a:ext uri="{9D8B030D-6E8A-4147-A177-3AD203B41FA5}">
                      <a16:colId xmlns="" xmlns:a16="http://schemas.microsoft.com/office/drawing/2014/main" val="1502933302"/>
                    </a:ext>
                  </a:extLst>
                </a:gridCol>
                <a:gridCol w="3907940">
                  <a:extLst>
                    <a:ext uri="{9D8B030D-6E8A-4147-A177-3AD203B41FA5}">
                      <a16:colId xmlns="" xmlns:a16="http://schemas.microsoft.com/office/drawing/2014/main" val="1632559913"/>
                    </a:ext>
                  </a:extLst>
                </a:gridCol>
              </a:tblGrid>
              <a:tr h="311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ประสบการณ์สำคัญด้านสติปัญญา : การใช้ภาษา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8205959"/>
                  </a:ext>
                </a:extLst>
              </a:tr>
              <a:tr h="311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การฟังเสียง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ในสิ่งแวดล้อม 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2444894374"/>
                  </a:ext>
                </a:extLst>
              </a:tr>
              <a:tr h="311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การฟังและปฏิบัติตามคำแนะนำ 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1884451663"/>
                  </a:ext>
                </a:extLst>
              </a:tr>
              <a:tr h="447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การพูดอธิบายเกี่ยวกับสิ่งของ เหตุการณ์ และความสัมพันธ์ของสิ่ง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4281652607"/>
                  </a:ext>
                </a:extLst>
              </a:tr>
              <a:tr h="407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800" b="1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การพูดอย่างสร้างสรรค์ในการเล่น และการกระทำ</a:t>
                      </a:r>
                      <a:r>
                        <a:rPr lang="th-TH" sz="1800" b="1" spc="-2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2756367067"/>
                  </a:ext>
                </a:extLst>
              </a:tr>
              <a:tr h="311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การพูดเรียงลำดับคำเพื่อใช้ในการสื่อสาร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1436876846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การสังเกตทิศทางการอ่านตัวอักษร คำ และข้อความ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1915240854"/>
                  </a:ext>
                </a:extLst>
              </a:tr>
              <a:tr h="412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การอ่านและชี้ข้อความ โดยกวาดสายตาตาม</a:t>
                      </a: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บรรทัด</a:t>
                      </a:r>
                      <a:b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ซ้ายไปขวา จากบนลงล่าง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630887080"/>
                  </a:ext>
                </a:extLst>
              </a:tr>
              <a:tr h="3668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tc>
                  <a:txBody>
                    <a:bodyPr/>
                    <a:lstStyle/>
                    <a:p>
                      <a:pPr marL="254635" indent="-254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การเขียนร่วมกันตามโอกาส และการเขียนอิสระ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014" marR="68014" marT="0" marB="0"/>
                </a:tc>
                <a:extLst>
                  <a:ext uri="{0D108BD9-81ED-4DB2-BD59-A6C34878D82A}">
                    <a16:rowId xmlns="" xmlns:a16="http://schemas.microsoft.com/office/drawing/2014/main" val="2450551627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5424358C-0DE2-4DE9-B9D2-E747A0D5713C}"/>
              </a:ext>
            </a:extLst>
          </p:cNvPr>
          <p:cNvSpPr/>
          <p:nvPr/>
        </p:nvSpPr>
        <p:spPr>
          <a:xfrm>
            <a:off x="293102" y="293966"/>
            <a:ext cx="8438890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การจัดกิจกรรมเป็นหุ่นยนต์ดูสักครั้งให้กับเด็กอนุบาล</a:t>
            </a:r>
          </a:p>
          <a:p>
            <a:pPr algn="ctr"/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เด็กควรได้รับประสบการณ์สำคัญอะไรมาก่อนบ้าง</a:t>
            </a:r>
          </a:p>
        </p:txBody>
      </p:sp>
      <p:graphicFrame>
        <p:nvGraphicFramePr>
          <p:cNvPr id="1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474352"/>
              </p:ext>
            </p:extLst>
          </p:nvPr>
        </p:nvGraphicFramePr>
        <p:xfrm>
          <a:off x="215398" y="5227657"/>
          <a:ext cx="4140578" cy="1271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244">
                  <a:extLst>
                    <a:ext uri="{9D8B030D-6E8A-4147-A177-3AD203B41FA5}">
                      <a16:colId xmlns="" xmlns:a16="http://schemas.microsoft.com/office/drawing/2014/main" val="1657160572"/>
                    </a:ext>
                  </a:extLst>
                </a:gridCol>
                <a:gridCol w="3680334">
                  <a:extLst>
                    <a:ext uri="{9D8B030D-6E8A-4147-A177-3AD203B41FA5}">
                      <a16:colId xmlns="" xmlns:a16="http://schemas.microsoft.com/office/drawing/2014/main" val="2403079579"/>
                    </a:ext>
                  </a:extLst>
                </a:gridCol>
              </a:tblGrid>
              <a:tr h="3827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ประสบการณ์สำคัญด้านสติปัญญา : จินตนาการและความคิดสร้างสรรค์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129888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การแสดงความคิดสร้างสรรค์ผ่านภาษา ท่าทาง </a:t>
                      </a: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เคลื่อนไหว และศิลปะ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97734148"/>
                  </a:ext>
                </a:extLst>
              </a:tr>
            </a:tbl>
          </a:graphicData>
        </a:graphic>
      </p:graphicFrame>
      <p:graphicFrame>
        <p:nvGraphicFramePr>
          <p:cNvPr id="1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1904"/>
              </p:ext>
            </p:extLst>
          </p:nvPr>
        </p:nvGraphicFramePr>
        <p:xfrm>
          <a:off x="4591449" y="1369056"/>
          <a:ext cx="4380356" cy="3228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559">
                  <a:extLst>
                    <a:ext uri="{9D8B030D-6E8A-4147-A177-3AD203B41FA5}">
                      <a16:colId xmlns="" xmlns:a16="http://schemas.microsoft.com/office/drawing/2014/main" val="1236835447"/>
                    </a:ext>
                  </a:extLst>
                </a:gridCol>
                <a:gridCol w="4034797">
                  <a:extLst>
                    <a:ext uri="{9D8B030D-6E8A-4147-A177-3AD203B41FA5}">
                      <a16:colId xmlns="" xmlns:a16="http://schemas.microsoft.com/office/drawing/2014/main" val="1871182787"/>
                    </a:ext>
                  </a:extLst>
                </a:gridCol>
              </a:tblGrid>
              <a:tr h="56242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ประสบการณ์สำคัญด้านสติปัญญา : การคิดรวบยอด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แการคิดเชิงเหตุผล  การตัดสินใจและแก้ปัญหา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9017024"/>
                  </a:ext>
                </a:extLst>
              </a:tr>
              <a:tr h="5624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6855" algn="l"/>
                        </a:tabLs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การบอกและแสดงตำแหน่ง ทิศทาง และระยะทางของ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6855" algn="l"/>
                        </a:tabLs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สิ่งต่างๆ ด้วยการกระทำ ภาพวาด ภาพถ่าย และรูปภาพ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69288146"/>
                  </a:ext>
                </a:extLst>
              </a:tr>
              <a:tr h="281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การบอกและแสดงอันดับที่ของสิ่ง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60092341"/>
                  </a:ext>
                </a:extLst>
              </a:tr>
              <a:tr h="281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การบอกและเรียงลำดับกิจกรรมหรือเหตุการณ์ตามช่วงเวลา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76498394"/>
                  </a:ext>
                </a:extLst>
              </a:tr>
              <a:tr h="281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การใช้ภาษาทางคณิตศาสตร์กับเหตุการณ์ในชีวิตประจำวัน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6995514"/>
                  </a:ext>
                </a:extLst>
              </a:tr>
              <a:tr h="281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635" indent="-254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การตัดสินใจและมีส่วนร่วมในกระบวนการแก้ปัญหา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59444081"/>
                  </a:ext>
                </a:extLst>
              </a:tr>
            </a:tbl>
          </a:graphicData>
        </a:graphic>
      </p:graphicFrame>
      <p:graphicFrame>
        <p:nvGraphicFramePr>
          <p:cNvPr id="16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21727"/>
              </p:ext>
            </p:extLst>
          </p:nvPr>
        </p:nvGraphicFramePr>
        <p:xfrm>
          <a:off x="4596028" y="3861048"/>
          <a:ext cx="4368459" cy="2820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309">
                  <a:extLst>
                    <a:ext uri="{9D8B030D-6E8A-4147-A177-3AD203B41FA5}">
                      <a16:colId xmlns="" xmlns:a16="http://schemas.microsoft.com/office/drawing/2014/main" val="4268366270"/>
                    </a:ext>
                  </a:extLst>
                </a:gridCol>
                <a:gridCol w="3777150">
                  <a:extLst>
                    <a:ext uri="{9D8B030D-6E8A-4147-A177-3AD203B41FA5}">
                      <a16:colId xmlns="" xmlns:a16="http://schemas.microsoft.com/office/drawing/2014/main" val="1310047201"/>
                    </a:ext>
                  </a:extLst>
                </a:gridCol>
              </a:tblGrid>
              <a:tr h="701103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ประสบการณ์สำคัญด้านสติปัญญา : เจตคติที่ดีต่อการเรียนรู้ และการแสวงหาความรู้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3770646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การสำรวจสิ่ง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และแหล่งเรียนรู้รอบตัว 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13414922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การตั้งคำถามในเรื่องที่สนใจ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52490810"/>
                  </a:ext>
                </a:extLst>
              </a:tr>
              <a:tr h="293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6855" algn="l"/>
                        </a:tabLs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การสืบเสาะหาความรู้เพื่อค้นหาคำตอบของข้อสงสัย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38613011"/>
                  </a:ext>
                </a:extLst>
              </a:tr>
              <a:tr h="749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  <a:sym typeface="Wingdings" panose="05000000000000000000" pitchFamily="2" charset="2"/>
                        </a:rPr>
                        <a:t>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4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800" b="1" spc="-4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การมีส่วนร่วมในการรวบรวมข้อมูลและนำเสนอข้อมูลจากการสืบเสาะหาความรู้ในรูปแบบต่างๆ และแผนภูมิอย่างง่าย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07721755"/>
                  </a:ext>
                </a:extLst>
              </a:tr>
            </a:tbl>
          </a:graphicData>
        </a:graphic>
      </p:graphicFrame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97352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/>
        </p:nvGrpSpPr>
        <p:grpSpPr>
          <a:xfrm>
            <a:off x="400943" y="436968"/>
            <a:ext cx="8380151" cy="5926181"/>
            <a:chOff x="644191" y="534983"/>
            <a:chExt cx="8136904" cy="5760640"/>
          </a:xfrm>
        </p:grpSpPr>
        <p:sp>
          <p:nvSpPr>
            <p:cNvPr id="28" name="สี่เหลี่ยมผืนผ้า 27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สี่เหลี่ยมผืนผ้า 28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055" name="Picture 7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4949" r="3486" b="35354"/>
          <a:stretch/>
        </p:blipFill>
        <p:spPr bwMode="auto">
          <a:xfrm>
            <a:off x="-180528" y="161246"/>
            <a:ext cx="9505055" cy="24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3" y="753686"/>
            <a:ext cx="1584505" cy="12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771801" y="658351"/>
            <a:ext cx="599061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16">
              <a:lnSpc>
                <a:spcPct val="107000"/>
              </a:lnSpc>
              <a:spcAft>
                <a:spcPts val="0"/>
              </a:spcAft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ถ้านำกิจกรรมนี้ไปจัดในชั้นเรียนอนุบาล ควรนำไปประยุกต์ใช่ในกิจกรรมประจำวันกิจกรรมใดจึงจะเหมาะสมกับบริบทในห้องเรียนอนุบาล เพราะเหตุใด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1560" y="2049982"/>
            <a:ext cx="8280920" cy="361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      ควรนำไปจัดในกิจกรรมเสริมประสบการณ์เป็นหลักเนื่องจาก 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เป็นกิจกรรมที่พัฒนา พัฒนาการด้านสติปัญญาเป็นหลัก  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มีลักษณะการจัดกิจกรรมที่พัฒนาให้เด็กคิดแก้ปัญหาอย่างเป็นลำดับขั้นตอน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มุ่งให้เด็กได้เรียนรู้ผ่านการเล่น  การแสดงบทบาทสมมุติ  การวางแผน  สร้างสรรค์ชุดคำสั่งโดยวิธีการ</a:t>
            </a:r>
            <a:r>
              <a:rPr lang="th-TH" sz="2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 ที่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ใช้แสดงแทน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Represent)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คำสั่งให้หุ่นยนต์ปฏิบัติ  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เน้นลงมือปฏิบัติด้วยตนเอง และการทำงานร่วมกันเป็นกลุ่ม 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ครูเป็นผู้อำนวยความสะดวกจัดเตรียมสื่อวัสดุอุปกรณ์ใช้คำถามกระตุ้นให้เด็กคิด </a:t>
            </a:r>
          </a:p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บูรณาการพัฒนาการหลายๆด้านเข้าด้วยกัน</a:t>
            </a:r>
            <a:endParaRPr lang="en-GB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611561" y="5550252"/>
            <a:ext cx="8341934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ทั้งนี้อาจปรับประยุกต์เป็นการเล่นเกมในกิจกรรมกลางแจ้ง เกมการศึกษา </a:t>
            </a:r>
          </a:p>
          <a:p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และจัดกิจกรรมประจำวัน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อื่นๆ ให้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เชื่อมโยงสอดคล้องกันได้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331640" y="1124744"/>
            <a:ext cx="648072" cy="3600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/>
        </p:nvGrpSpPr>
        <p:grpSpPr>
          <a:xfrm>
            <a:off x="382266" y="764704"/>
            <a:ext cx="8380151" cy="5926181"/>
            <a:chOff x="644191" y="534983"/>
            <a:chExt cx="8136904" cy="5760640"/>
          </a:xfrm>
        </p:grpSpPr>
        <p:sp>
          <p:nvSpPr>
            <p:cNvPr id="28" name="สี่เหลี่ยมผืนผ้า 27"/>
            <p:cNvSpPr/>
            <p:nvPr/>
          </p:nvSpPr>
          <p:spPr>
            <a:xfrm rot="327316">
              <a:off x="644191" y="534983"/>
              <a:ext cx="8136904" cy="5760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สี่เหลี่ยมผืนผ้า 28"/>
            <p:cNvSpPr/>
            <p:nvPr/>
          </p:nvSpPr>
          <p:spPr>
            <a:xfrm rot="21374946">
              <a:off x="832368" y="685020"/>
              <a:ext cx="7761388" cy="54331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055" name="Picture 7" descr="D:\My Documents\Desktop\ไอสโคป\arrows-1989567_960_7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4949" r="3486" b="35354"/>
          <a:stretch/>
        </p:blipFill>
        <p:spPr bwMode="auto">
          <a:xfrm>
            <a:off x="-180528" y="161246"/>
            <a:ext cx="9505055" cy="24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D:\My Documents\Desktop\ตาตา\AW442179_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03" y="5442085"/>
            <a:ext cx="1962687" cy="15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771801" y="658351"/>
            <a:ext cx="59906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16"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สิ่งที่ได้รับจากการปฏิบัติกิจกรรม </a:t>
            </a:r>
          </a:p>
          <a:p>
            <a:pPr marL="19916" algn="ctr">
              <a:lnSpc>
                <a:spcPct val="107000"/>
              </a:lnSpc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“ลองเป็นหุ่นยนต์ดูสักครั้ง”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7418" y="2091234"/>
            <a:ext cx="7489161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ใช้การคิดเชิงคำนวณ (</a:t>
            </a:r>
            <a:r>
              <a:rPr lang="en-US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Computational Thinking) 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คิดแก้ปัญหาในแต่ละกิจกรรม ซึ่งเป็นการแก้ปัญหาที่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พบ</a:t>
            </a:r>
            <a:b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ชีวิตประจำวันอย่างเป็น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 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ขั้นตอน</a:t>
            </a:r>
          </a:p>
          <a:p>
            <a:pPr>
              <a:lnSpc>
                <a:spcPct val="110000"/>
              </a:lnSpc>
            </a:pP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en-US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การเขียนโค้ด (</a:t>
            </a:r>
            <a:r>
              <a:rPr lang="en-US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Coding) 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ซึ่งเป็นชุดคำสั่งที่เขียนขึ้นซึ่งถูกแสดงแทน (</a:t>
            </a:r>
            <a:r>
              <a:rPr lang="en-US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Represent)  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โดยใช้ตัวเลข  ตัวอักษร  และสัญลักษณ์ เพื่อให้หุ่นยนต์เข้าใจ แปลความหมายและปฏิบัติตามคำสั่งนั้น  </a:t>
            </a:r>
          </a:p>
          <a:p>
            <a:pPr>
              <a:lnSpc>
                <a:spcPct val="110000"/>
              </a:lnSpc>
            </a:pPr>
            <a:r>
              <a:rPr lang="en-US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*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สำหรับเด็กอนุบาลเป็นการเขียนโค้ดอย่างง่าย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โดยไม่</a:t>
            </a:r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ใช้คอมพิวเตอร์ผ่านการเล่น</a:t>
            </a:r>
            <a:endParaRPr lang="en-GB" sz="32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85173" y="764704"/>
            <a:ext cx="11785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สรุป</a:t>
            </a:r>
            <a:endParaRPr lang="th-TH" sz="6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8028384" y="5949280"/>
            <a:ext cx="864096" cy="3600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-69788" y="6507994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88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y Documents\Desktop\ตาตา\AW442179_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6252"/>
            <a:ext cx="8532440" cy="69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4"/>
          <p:cNvSpPr/>
          <p:nvPr/>
        </p:nvSpPr>
        <p:spPr>
          <a:xfrm>
            <a:off x="3032584" y="1988840"/>
            <a:ext cx="3195600" cy="158417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 Documents\Desktop\ไอสโคป\md_5b4cb2520988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69" r="2046" b="11477"/>
          <a:stretch/>
        </p:blipFill>
        <p:spPr bwMode="auto">
          <a:xfrm>
            <a:off x="-180528" y="-147518"/>
            <a:ext cx="9505056" cy="73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340768"/>
            <a:ext cx="5616624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รู้จักหุ่นยนต์</a:t>
            </a:r>
          </a:p>
        </p:txBody>
      </p:sp>
      <p:pic>
        <p:nvPicPr>
          <p:cNvPr id="3074" name="Picture 2" descr="D:\My Documents\Desktop\ไอสโคป\9b9e55db974f9aeaba91061dca3d3a1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4546" b="54432"/>
          <a:stretch/>
        </p:blipFill>
        <p:spPr bwMode="auto">
          <a:xfrm>
            <a:off x="224854" y="2996952"/>
            <a:ext cx="643537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7" y="3926666"/>
            <a:ext cx="4536503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สนทนาและบรรยายลักษณะของหุ่นยนต์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4" r="19424"/>
          <a:stretch/>
        </p:blipFill>
        <p:spPr bwMode="auto">
          <a:xfrm flipH="1">
            <a:off x="6012160" y="2356431"/>
            <a:ext cx="2808312" cy="373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0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ผลการค้นหารูปภาพสำหรับ หุ่นยนต์ทันสมัยล่าสุ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0"/>
            <a:ext cx="9127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/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0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/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3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"/>
            <a:ext cx="9144000" cy="68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/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9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" y="32436"/>
            <a:ext cx="9110999" cy="6825564"/>
          </a:xfrm>
          <a:prstGeom prst="rect">
            <a:avLst/>
          </a:prstGeom>
        </p:spPr>
      </p:pic>
      <p:sp>
        <p:nvSpPr>
          <p:cNvPr id="3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8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-1" y="0"/>
            <a:ext cx="9142932" cy="476672"/>
            <a:chOff x="-1" y="0"/>
            <a:chExt cx="9142932" cy="692696"/>
          </a:xfrm>
        </p:grpSpPr>
        <p:pic>
          <p:nvPicPr>
            <p:cNvPr id="5122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57200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6"/>
              <a:ext cx="457093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กลุ่ม 5"/>
          <p:cNvGrpSpPr/>
          <p:nvPr/>
        </p:nvGrpSpPr>
        <p:grpSpPr>
          <a:xfrm>
            <a:off x="18908" y="6381328"/>
            <a:ext cx="9142932" cy="504056"/>
            <a:chOff x="-1" y="0"/>
            <a:chExt cx="9142932" cy="692696"/>
          </a:xfrm>
        </p:grpSpPr>
        <p:pic>
          <p:nvPicPr>
            <p:cNvPr id="7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57200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My Documents\Desktop\ไอสโคป\film-1081666_960_7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6"/>
              <a:ext cx="4570931" cy="69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โคตรเจ๋ง หุ่นยนต์ กำลังจะเป็นจริง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6448"/>
            <a:ext cx="9144000" cy="5904880"/>
          </a:xfrm>
          <a:prstGeom prst="rect">
            <a:avLst/>
          </a:prstGeom>
        </p:spPr>
      </p:pic>
      <p:sp>
        <p:nvSpPr>
          <p:cNvPr id="10" name="ตัวแทน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2057560" y="6509449"/>
            <a:ext cx="4892651" cy="365125"/>
          </a:xfrm>
        </p:spPr>
        <p:txBody>
          <a:bodyPr/>
          <a:lstStyle/>
          <a:p>
            <a:r>
              <a:rPr lang="th-TH" sz="1400" dirty="0" smtClean="0">
                <a:solidFill>
                  <a:schemeClr val="bg1">
                    <a:lumMod val="50000"/>
                  </a:schemeClr>
                </a:solidFill>
              </a:rPr>
              <a:t>สำนักวิชาการและมาตรฐานการศึกษา สำนักงานคณะกรรมการการศึกษาขั้นพื้นฐาน</a:t>
            </a:r>
            <a:endParaRPr lang="th-TH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2393</Words>
  <Application>Microsoft Office PowerPoint</Application>
  <PresentationFormat>On-screen Show (4:3)</PresentationFormat>
  <Paragraphs>269</Paragraphs>
  <Slides>38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TH SarabunPSK</vt:lpstr>
      <vt:lpstr>Arial</vt:lpstr>
      <vt:lpstr>Cordia New</vt:lpstr>
      <vt:lpstr>Calibri</vt:lpstr>
      <vt:lpstr>Angsana New</vt:lpstr>
      <vt:lpstr>TH Sarabun New</vt:lpstr>
      <vt:lpstr>Wingdings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User</cp:lastModifiedBy>
  <cp:revision>127</cp:revision>
  <dcterms:created xsi:type="dcterms:W3CDTF">2019-11-29T02:48:08Z</dcterms:created>
  <dcterms:modified xsi:type="dcterms:W3CDTF">2020-04-03T03:12:53Z</dcterms:modified>
</cp:coreProperties>
</file>