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7" r:id="rId1"/>
  </p:sldMasterIdLst>
  <p:notesMasterIdLst>
    <p:notesMasterId r:id="rId36"/>
  </p:notesMasterIdLst>
  <p:sldIdLst>
    <p:sldId id="1384" r:id="rId2"/>
    <p:sldId id="1435" r:id="rId3"/>
    <p:sldId id="1437" r:id="rId4"/>
    <p:sldId id="1401" r:id="rId5"/>
    <p:sldId id="1390" r:id="rId6"/>
    <p:sldId id="302" r:id="rId7"/>
    <p:sldId id="1406" r:id="rId8"/>
    <p:sldId id="1424" r:id="rId9"/>
    <p:sldId id="1438" r:id="rId10"/>
    <p:sldId id="1425" r:id="rId11"/>
    <p:sldId id="1418" r:id="rId12"/>
    <p:sldId id="1426" r:id="rId13"/>
    <p:sldId id="1427" r:id="rId14"/>
    <p:sldId id="1428" r:id="rId15"/>
    <p:sldId id="1429" r:id="rId16"/>
    <p:sldId id="1430" r:id="rId17"/>
    <p:sldId id="1439" r:id="rId18"/>
    <p:sldId id="1440" r:id="rId19"/>
    <p:sldId id="1441" r:id="rId20"/>
    <p:sldId id="1412" r:id="rId21"/>
    <p:sldId id="1414" r:id="rId22"/>
    <p:sldId id="1415" r:id="rId23"/>
    <p:sldId id="1420" r:id="rId24"/>
    <p:sldId id="1419" r:id="rId25"/>
    <p:sldId id="1431" r:id="rId26"/>
    <p:sldId id="271" r:id="rId27"/>
    <p:sldId id="1394" r:id="rId28"/>
    <p:sldId id="1395" r:id="rId29"/>
    <p:sldId id="1405" r:id="rId30"/>
    <p:sldId id="1396" r:id="rId31"/>
    <p:sldId id="1403" r:id="rId32"/>
    <p:sldId id="1404" r:id="rId33"/>
    <p:sldId id="1402" r:id="rId34"/>
    <p:sldId id="1432" r:id="rId35"/>
  </p:sldIdLst>
  <p:sldSz cx="12192000" cy="6858000"/>
  <p:notesSz cx="6858000" cy="9144000"/>
  <p:embeddedFontLst>
    <p:embeddedFont>
      <p:font typeface="Cordia New" panose="020B0304020202020204" pitchFamily="34" charset="-34"/>
      <p:regular r:id="rId37"/>
      <p:bold r:id="rId38"/>
      <p:italic r:id="rId39"/>
      <p:boldItalic r:id="rId40"/>
    </p:embeddedFont>
    <p:embeddedFont>
      <p:font typeface="CordiaUPC" panose="020B0304020202020204" pitchFamily="34" charset="-34"/>
      <p:regular r:id="rId41"/>
      <p:bold r:id="rId42"/>
      <p:italic r:id="rId43"/>
      <p:boldItalic r:id="rId44"/>
    </p:embeddedFont>
    <p:embeddedFont>
      <p:font typeface="Angsana New" panose="02020603050405020304" pitchFamily="18" charset="-34"/>
      <p:regular r:id="rId45"/>
      <p:bold r:id="rId46"/>
      <p:italic r:id="rId47"/>
      <p:boldItalic r:id="rId48"/>
    </p:embeddedFont>
    <p:embeddedFont>
      <p:font typeface="Calibri" panose="020F0502020204030204" pitchFamily="34" charset="0"/>
      <p:regular r:id="rId49"/>
      <p:bold r:id="rId50"/>
      <p:italic r:id="rId51"/>
      <p:boldItalic r:id="rId52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25lhnQqabipfsLwVL1GOnA==" hashData="Ay3qRHKwbYnFh9bce8SYznBQMSqEDiDYKkv4CQygOgeXGY4gsUaRFZ+CcONKY8qzpzMTwYHoYxYot8662UWRTA=="/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imon rotkrua" initials="ar" lastIdx="3" clrIdx="0">
    <p:extLst>
      <p:ext uri="{19B8F6BF-5375-455C-9EA6-DF929625EA0E}">
        <p15:presenceInfo xmlns:p15="http://schemas.microsoft.com/office/powerpoint/2012/main" userId="f6eb27a6ae4942c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CC"/>
    <a:srgbClr val="00002A"/>
    <a:srgbClr val="0000FF"/>
    <a:srgbClr val="2C074D"/>
    <a:srgbClr val="540054"/>
    <a:srgbClr val="FF99FF"/>
    <a:srgbClr val="FFFF66"/>
    <a:srgbClr val="FF66FF"/>
    <a:srgbClr val="000054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98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79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A0DB66-EAD9-45E3-AE30-7AB5D8AD5030}" type="datetimeFigureOut">
              <a:rPr lang="th-TH" smtClean="0"/>
              <a:t>03/04/63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93702-FB08-4474-81A4-CD247B017BC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61968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เอมอร รสเครือ : หลักสูตรสถานศึกษา</a:t>
            </a: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AE873E-A9CF-4300-844A-9432ED6B1F90}" type="slidenum">
              <a:rPr lang="th-TH" smtClean="0"/>
              <a:pPr>
                <a:defRPr/>
              </a:pPr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50943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33F60-BCC5-44AF-AA74-A410262552ED}" type="datetimeFigureOut">
              <a:rPr lang="th-TH"/>
              <a:pPr>
                <a:defRPr/>
              </a:pPr>
              <a:t>03/04/63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F8D3B-AEF4-450B-98ED-2818C7CADCE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73778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9031A-1E5E-487B-B4D0-2E49070DD5F7}" type="datetimeFigureOut">
              <a:rPr lang="th-TH"/>
              <a:pPr>
                <a:defRPr/>
              </a:pPr>
              <a:t>03/04/63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1BF3D-0CDD-4418-9A26-B61E9B259AE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46305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D20AE-D081-4359-AB40-59F3C5640134}" type="datetimeFigureOut">
              <a:rPr lang="th-TH"/>
              <a:pPr>
                <a:defRPr/>
              </a:pPr>
              <a:t>03/04/63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AB831-C91A-4D1E-B8FD-1A74BFF43173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22958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711F3699-71D0-4AA1-A4EF-BDA0D47A1AA5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37898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3254C-4B49-4B49-B271-4476EA325828}" type="datetimeFigureOut">
              <a:rPr lang="th-TH"/>
              <a:pPr>
                <a:defRPr/>
              </a:pPr>
              <a:t>03/04/63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30D63-BFC6-42A7-B43A-2531B64FD5B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02087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B84AE-CAE1-4047-B8EC-1BB7A1980F9A}" type="datetimeFigureOut">
              <a:rPr lang="th-TH"/>
              <a:pPr>
                <a:defRPr/>
              </a:pPr>
              <a:t>03/04/63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B1FAD-5247-45BD-9745-50007E5B84F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8768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61AA4-95BF-4590-A602-E4D48B50368A}" type="datetimeFigureOut">
              <a:rPr lang="th-TH"/>
              <a:pPr>
                <a:defRPr/>
              </a:pPr>
              <a:t>03/04/63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69279-208D-4B7F-90EB-A5F7D37F008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97134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A3738-D6F1-4167-BA27-A730AC7A5010}" type="datetimeFigureOut">
              <a:rPr lang="th-TH"/>
              <a:pPr>
                <a:defRPr/>
              </a:pPr>
              <a:t>03/04/63</a:t>
            </a:fld>
            <a:endParaRPr lang="th-TH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3DD47-B945-4E13-80CB-113AEFB8078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89799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FA080-E89E-40D5-A54D-414F4368974D}" type="datetimeFigureOut">
              <a:rPr lang="th-TH"/>
              <a:pPr>
                <a:defRPr/>
              </a:pPr>
              <a:t>03/04/63</a:t>
            </a:fld>
            <a:endParaRPr lang="th-T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F760E-7B94-429C-901A-CD62B81384E7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57498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4B5DD-877C-45AB-AFB2-AC122AE2D6D7}" type="datetimeFigureOut">
              <a:rPr lang="th-TH"/>
              <a:pPr>
                <a:defRPr/>
              </a:pPr>
              <a:t>03/04/63</a:t>
            </a:fld>
            <a:endParaRPr lang="th-TH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C0057-D82B-46B7-A488-8FA140E6448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00515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0A7C0-10A2-413E-940B-A8E9A5C9532E}" type="datetimeFigureOut">
              <a:rPr lang="th-TH"/>
              <a:pPr>
                <a:defRPr/>
              </a:pPr>
              <a:t>03/04/63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C8B4C-3A8A-45AA-A6B5-684951E3606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19120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B0F43-6FD7-42A0-97CF-543EFC41C22E}" type="datetimeFigureOut">
              <a:rPr lang="th-TH"/>
              <a:pPr>
                <a:defRPr/>
              </a:pPr>
              <a:t>03/04/63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0A7CB-B58C-490D-BC98-8CC7A78D314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40378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BDDBCD-CA63-4BD2-9D88-E151A2CD72D2}" type="datetimeFigureOut">
              <a:rPr lang="th-TH"/>
              <a:pPr>
                <a:defRPr/>
              </a:pPr>
              <a:t>03/04/63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6DD604-0971-4BDB-A905-8AC8165F5E5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309676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70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48Z9mQ_MEX8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ZmX8dDVC-w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-nkNDB2njoA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xmlns="" id="{A0E0DC70-ADE5-4ED7-B1DB-D9FA0C6CC79D}"/>
              </a:ext>
            </a:extLst>
          </p:cNvPr>
          <p:cNvSpPr txBox="1">
            <a:spLocks/>
          </p:cNvSpPr>
          <p:nvPr/>
        </p:nvSpPr>
        <p:spPr bwMode="auto">
          <a:xfrm>
            <a:off x="500185" y="4331169"/>
            <a:ext cx="6584427" cy="1944216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0" scaled="1"/>
            <a:tileRect/>
          </a:gradFill>
          <a:ln w="3175">
            <a:solidFill>
              <a:srgbClr val="FF388C">
                <a:lumMod val="75000"/>
              </a:srgb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6600" b="1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dia New" pitchFamily="34" charset="-34"/>
                <a:ea typeface="+mj-ea"/>
                <a:cs typeface="Cordia New" pitchFamily="34" charset="-34"/>
              </a:rPr>
              <a:t>  </a:t>
            </a:r>
            <a:r>
              <a:rPr kumimoji="0" lang="th-TH" sz="5400" b="1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dia New" pitchFamily="34" charset="-34"/>
                <a:ea typeface="+mj-ea"/>
                <a:cs typeface="Cordia New" pitchFamily="34" charset="-34"/>
              </a:rPr>
              <a:t>เอมอร  รสเครือ</a:t>
            </a:r>
            <a:br>
              <a:rPr kumimoji="0" lang="th-TH" sz="5400" b="1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dia New" pitchFamily="34" charset="-34"/>
                <a:ea typeface="+mj-ea"/>
                <a:cs typeface="Cordia New" pitchFamily="34" charset="-34"/>
              </a:rPr>
            </a:br>
            <a:r>
              <a:rPr kumimoji="0" lang="th-TH" sz="5400" b="1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dia New" pitchFamily="34" charset="-34"/>
                <a:ea typeface="+mj-ea"/>
                <a:cs typeface="Cordia New" pitchFamily="34" charset="-34"/>
              </a:rPr>
              <a:t>  </a:t>
            </a:r>
            <a:r>
              <a:rPr kumimoji="0" lang="th-TH" sz="5400" b="1" i="0" u="none" strike="noStrike" kern="1200" cap="all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ordia New" pitchFamily="34" charset="-34"/>
                <a:ea typeface="+mj-ea"/>
                <a:cs typeface="Cordia New" pitchFamily="34" charset="-34"/>
              </a:rPr>
              <a:t>ศึกษานิเทศก์เชี่ยวชาญ</a:t>
            </a:r>
            <a:r>
              <a:rPr kumimoji="0" lang="th-TH" sz="6600" b="1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dia New" pitchFamily="34" charset="-34"/>
                <a:ea typeface="+mj-ea"/>
                <a:cs typeface="Cordia New" pitchFamily="34" charset="-34"/>
              </a:rPr>
              <a:t/>
            </a:r>
            <a:br>
              <a:rPr kumimoji="0" lang="th-TH" sz="6600" b="1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dia New" pitchFamily="34" charset="-34"/>
                <a:ea typeface="+mj-ea"/>
                <a:cs typeface="Cordia New" pitchFamily="34" charset="-34"/>
              </a:rPr>
            </a:br>
            <a:endParaRPr kumimoji="0" lang="th-TH" sz="6600" b="1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dia New" pitchFamily="34" charset="-34"/>
              <a:ea typeface="+mj-ea"/>
              <a:cs typeface="Cordia New" pitchFamily="34" charset="-34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957E901F-5F2C-452C-A84B-43560C21D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l="17969" t="16666" r="22851" b="11980"/>
          <a:stretch>
            <a:fillRect/>
          </a:stretch>
        </p:blipFill>
        <p:spPr bwMode="auto">
          <a:xfrm rot="884328">
            <a:off x="7354862" y="4543958"/>
            <a:ext cx="1860501" cy="1451386"/>
          </a:xfrm>
          <a:prstGeom prst="rect">
            <a:avLst/>
          </a:prstGeom>
          <a:noFill/>
          <a:ln>
            <a:solidFill>
              <a:srgbClr val="00FF00"/>
            </a:solidFill>
          </a:ln>
          <a:scene3d>
            <a:camera prst="perspectiveContrastingLeftFacing"/>
            <a:lightRig rig="threePt" dir="t"/>
          </a:scene3d>
          <a:sp3d>
            <a:bevelT w="114300" prst="artDeco"/>
          </a:sp3d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E28CD224-A5EE-44EF-A000-6533CA18D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l="17969" t="16666" r="22851" b="11980"/>
          <a:stretch>
            <a:fillRect/>
          </a:stretch>
        </p:blipFill>
        <p:spPr bwMode="auto">
          <a:xfrm>
            <a:off x="8353784" y="4369517"/>
            <a:ext cx="2483457" cy="1653062"/>
          </a:xfrm>
          <a:prstGeom prst="rect">
            <a:avLst/>
          </a:prstGeom>
          <a:noFill/>
          <a:ln>
            <a:solidFill>
              <a:srgbClr val="00FF00"/>
            </a:solidFill>
          </a:ln>
          <a:scene3d>
            <a:camera prst="perspectiveContrastingLeftFacing"/>
            <a:lightRig rig="threePt" dir="t"/>
          </a:scene3d>
          <a:sp3d>
            <a:bevelT w="114300" prst="artDeco"/>
          </a:sp3d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xmlns="" id="{7407B2C4-3F2A-43BE-B88D-67DF1B966275}"/>
              </a:ext>
            </a:extLst>
          </p:cNvPr>
          <p:cNvSpPr/>
          <p:nvPr/>
        </p:nvSpPr>
        <p:spPr>
          <a:xfrm>
            <a:off x="558603" y="2887317"/>
            <a:ext cx="10048180" cy="1059180"/>
          </a:xfrm>
          <a:prstGeom prst="rect">
            <a:avLst/>
          </a:prstGeom>
          <a:solidFill>
            <a:srgbClr val="000048"/>
          </a:solidFill>
          <a:ln>
            <a:solidFill>
              <a:srgbClr val="FF66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สำนักวิชาการและมาตรฐานการศึกษา</a:t>
            </a:r>
          </a:p>
        </p:txBody>
      </p:sp>
      <p:sp>
        <p:nvSpPr>
          <p:cNvPr id="8" name="ชื่อเรื่อง 1">
            <a:extLst>
              <a:ext uri="{FF2B5EF4-FFF2-40B4-BE49-F238E27FC236}">
                <a16:creationId xmlns:a16="http://schemas.microsoft.com/office/drawing/2014/main" xmlns="" id="{F5649341-4385-44A3-86C3-D678C6978362}"/>
              </a:ext>
            </a:extLst>
          </p:cNvPr>
          <p:cNvSpPr txBox="1">
            <a:spLocks/>
          </p:cNvSpPr>
          <p:nvPr/>
        </p:nvSpPr>
        <p:spPr bwMode="auto">
          <a:xfrm>
            <a:off x="500185" y="544268"/>
            <a:ext cx="10941538" cy="1944216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0" scaled="1"/>
            <a:tileRect/>
          </a:gradFill>
          <a:ln w="3175">
            <a:solidFill>
              <a:srgbClr val="FF388C">
                <a:lumMod val="75000"/>
              </a:srgb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>
              <a:lnSpc>
                <a:spcPct val="80000"/>
              </a:lnSpc>
            </a:pPr>
            <a:endParaRPr lang="th-TH" sz="8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>
              <a:lnSpc>
                <a:spcPct val="80000"/>
              </a:lnSpc>
            </a:pPr>
            <a:endParaRPr lang="th-TH" sz="8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>
              <a:lnSpc>
                <a:spcPct val="80000"/>
              </a:lnSpc>
            </a:pPr>
            <a:r>
              <a:rPr lang="th-TH" sz="800" dirty="0">
                <a:latin typeface="CordiaUPC" panose="020B0304020202020204" pitchFamily="34" charset="-34"/>
                <a:cs typeface="CordiaUPC" panose="020B0304020202020204" pitchFamily="34" charset="-34"/>
              </a:rPr>
              <a:t>                                  </a:t>
            </a:r>
            <a:r>
              <a:rPr lang="th-TH" sz="6600" dirty="0">
                <a:latin typeface="CordiaUPC" panose="020B0304020202020204" pitchFamily="34" charset="-34"/>
                <a:cs typeface="CordiaUPC" panose="020B0304020202020204" pitchFamily="34" charset="-34"/>
              </a:rPr>
              <a:t>การนิเทศการจัดการเรียนรู้วิทยาการ    </a:t>
            </a:r>
          </a:p>
          <a:p>
            <a:pPr>
              <a:lnSpc>
                <a:spcPct val="80000"/>
              </a:lnSpc>
            </a:pPr>
            <a:r>
              <a:rPr lang="th-TH" sz="6600" dirty="0">
                <a:latin typeface="CordiaUPC" panose="020B0304020202020204" pitchFamily="34" charset="-34"/>
                <a:cs typeface="CordiaUPC" panose="020B0304020202020204" pitchFamily="34" charset="-34"/>
              </a:rPr>
              <a:t> คำนวณระดับอนุบาลด้วยกระบวนการ</a:t>
            </a:r>
            <a:r>
              <a:rPr lang="en-US" sz="6600" dirty="0">
                <a:latin typeface="CordiaUPC" panose="020B0304020202020204" pitchFamily="34" charset="-34"/>
                <a:cs typeface="CordiaUPC" panose="020B0304020202020204" pitchFamily="34" charset="-34"/>
              </a:rPr>
              <a:t>PLC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648" y="537209"/>
            <a:ext cx="9045527" cy="5109529"/>
          </a:xfrm>
          <a:prstGeom prst="rect">
            <a:avLst/>
          </a:prstGeom>
        </p:spPr>
      </p:pic>
      <p:sp>
        <p:nvSpPr>
          <p:cNvPr id="2" name="TextBox 1">
            <a:hlinkClick r:id="rId3"/>
          </p:cNvPr>
          <p:cNvSpPr txBox="1"/>
          <p:nvPr/>
        </p:nvSpPr>
        <p:spPr>
          <a:xfrm>
            <a:off x="3025588" y="5876365"/>
            <a:ext cx="6395469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hlinkClick r:id="rId3"/>
              </a:rPr>
              <a:t>https://youtu.be/48Z9mQ_MEX8</a:t>
            </a:r>
            <a:endParaRPr lang="en-US" sz="3600" dirty="0"/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xmlns="" id="{849D8368-A1D4-482C-8EE9-5B5558A53798}"/>
              </a:ext>
            </a:extLst>
          </p:cNvPr>
          <p:cNvSpPr txBox="1"/>
          <p:nvPr/>
        </p:nvSpPr>
        <p:spPr>
          <a:xfrm flipH="1">
            <a:off x="-2" y="6279910"/>
            <a:ext cx="457201" cy="584775"/>
          </a:xfrm>
          <a:prstGeom prst="rect">
            <a:avLst/>
          </a:prstGeom>
          <a:noFill/>
          <a:ln>
            <a:solidFill>
              <a:schemeClr val="bg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 9</a:t>
            </a:r>
            <a:endParaRPr lang="th-TH" sz="32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5" name="ตัวแทนท้ายกระดาษ 6"/>
          <p:cNvSpPr>
            <a:spLocks noGrp="1"/>
          </p:cNvSpPr>
          <p:nvPr>
            <p:ph type="ftr" sz="quarter" idx="11"/>
          </p:nvPr>
        </p:nvSpPr>
        <p:spPr>
          <a:xfrm>
            <a:off x="6655724" y="6433912"/>
            <a:ext cx="5411358" cy="365125"/>
          </a:xfrm>
        </p:spPr>
        <p:txBody>
          <a:bodyPr/>
          <a:lstStyle/>
          <a:p>
            <a:pPr algn="r"/>
            <a:r>
              <a:rPr lang="th-TH" sz="1800" b="1" dirty="0" smtClean="0">
                <a:solidFill>
                  <a:schemeClr val="tx1">
                    <a:lumMod val="95000"/>
                  </a:schemeClr>
                </a:solidFill>
              </a:rPr>
              <a:t>เอมอร  รสเครือ</a:t>
            </a:r>
            <a:endParaRPr lang="th-TH" sz="1800" b="1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72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xmlns="" id="{91144F2E-E0EB-4B96-9D86-81A953DCBCC0}"/>
              </a:ext>
            </a:extLst>
          </p:cNvPr>
          <p:cNvSpPr txBox="1"/>
          <p:nvPr/>
        </p:nvSpPr>
        <p:spPr>
          <a:xfrm>
            <a:off x="4056754" y="1130236"/>
            <a:ext cx="7186390" cy="4056495"/>
          </a:xfrm>
          <a:prstGeom prst="rect">
            <a:avLst/>
          </a:prstGeom>
          <a:solidFill>
            <a:srgbClr val="29123A"/>
          </a:solidFill>
          <a:ln>
            <a:solidFill>
              <a:srgbClr val="00FFCC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800" b="1" dirty="0">
                <a:solidFill>
                  <a:srgbClr val="FFFF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</a:t>
            </a:r>
          </a:p>
          <a:p>
            <a:pPr>
              <a:lnSpc>
                <a:spcPct val="80000"/>
              </a:lnSpc>
            </a:pPr>
            <a:r>
              <a:rPr lang="en-US" sz="5400" b="1" dirty="0">
                <a:latin typeface="CordiaUPC" panose="020B0304020202020204" pitchFamily="34" charset="-34"/>
                <a:cs typeface="CordiaUPC" panose="020B0304020202020204" pitchFamily="34" charset="-34"/>
              </a:rPr>
              <a:t>2)</a:t>
            </a:r>
            <a:r>
              <a:rPr lang="th-TH" sz="5400" b="1" dirty="0">
                <a:latin typeface="CordiaUPC" panose="020B0304020202020204" pitchFamily="34" charset="-34"/>
                <a:cs typeface="CordiaUPC" panose="020B0304020202020204" pitchFamily="34" charset="-34"/>
              </a:rPr>
              <a:t> กลุ่มออกแบบการ</a:t>
            </a:r>
            <a:r>
              <a:rPr lang="th-TH" sz="54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นิเทศ (</a:t>
            </a:r>
            <a:r>
              <a:rPr lang="en-US" sz="54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3</a:t>
            </a:r>
            <a:r>
              <a:rPr lang="th-TH" sz="54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 ขั้น)</a:t>
            </a:r>
            <a:endParaRPr lang="th-TH" sz="54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>
              <a:lnSpc>
                <a:spcPct val="80000"/>
              </a:lnSpc>
            </a:pPr>
            <a:r>
              <a:rPr lang="en-US" sz="4800" b="1" spc="-15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     1</a:t>
            </a:r>
            <a:r>
              <a:rPr lang="en-US" sz="4800" b="1" spc="-150" dirty="0">
                <a:latin typeface="CordiaUPC" panose="020B0304020202020204" pitchFamily="34" charset="-34"/>
                <a:cs typeface="CordiaUPC" panose="020B0304020202020204" pitchFamily="34" charset="-34"/>
              </a:rPr>
              <a:t>)</a:t>
            </a:r>
            <a:r>
              <a:rPr lang="th-TH" sz="4800" b="1" spc="-150" dirty="0">
                <a:latin typeface="CordiaUPC" panose="020B0304020202020204" pitchFamily="34" charset="-34"/>
                <a:cs typeface="CordiaUPC" panose="020B0304020202020204" pitchFamily="34" charset="-34"/>
              </a:rPr>
              <a:t> ค้นหาปัญหาจากวีดิทัศน์  </a:t>
            </a:r>
          </a:p>
          <a:p>
            <a:pPr>
              <a:lnSpc>
                <a:spcPct val="80000"/>
              </a:lnSpc>
            </a:pPr>
            <a:r>
              <a:rPr lang="th-TH" sz="4800" b="1" spc="-150" dirty="0">
                <a:latin typeface="CordiaUPC" panose="020B0304020202020204" pitchFamily="34" charset="-34"/>
                <a:cs typeface="CordiaUPC" panose="020B0304020202020204" pitchFamily="34" charset="-34"/>
              </a:rPr>
              <a:t>    </a:t>
            </a:r>
            <a:r>
              <a:rPr lang="en-US" sz="4800" b="1" spc="-150" dirty="0">
                <a:latin typeface="CordiaUPC" panose="020B0304020202020204" pitchFamily="34" charset="-34"/>
                <a:cs typeface="CordiaUPC" panose="020B0304020202020204" pitchFamily="34" charset="-34"/>
              </a:rPr>
              <a:t> 2) </a:t>
            </a:r>
            <a:r>
              <a:rPr lang="th-TH" sz="4800" b="1" spc="-150" dirty="0">
                <a:latin typeface="CordiaUPC" panose="020B0304020202020204" pitchFamily="34" charset="-34"/>
                <a:cs typeface="CordiaUPC" panose="020B0304020202020204" pitchFamily="34" charset="-34"/>
              </a:rPr>
              <a:t>หา</a:t>
            </a:r>
            <a:r>
              <a:rPr lang="th-TH" sz="4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แนวทางแก้ปัญหา</a:t>
            </a:r>
          </a:p>
          <a:p>
            <a:pPr>
              <a:lnSpc>
                <a:spcPct val="80000"/>
              </a:lnSpc>
            </a:pPr>
            <a:r>
              <a:rPr lang="th-TH" sz="4800" b="1" spc="-100" dirty="0">
                <a:latin typeface="CordiaUPC" panose="020B0304020202020204" pitchFamily="34" charset="-34"/>
                <a:cs typeface="CordiaUPC" panose="020B0304020202020204" pitchFamily="34" charset="-34"/>
              </a:rPr>
              <a:t>    </a:t>
            </a:r>
            <a:r>
              <a:rPr lang="en-US" sz="4800" b="1" spc="-100" dirty="0">
                <a:latin typeface="CordiaUPC" panose="020B0304020202020204" pitchFamily="34" charset="-34"/>
                <a:cs typeface="CordiaUPC" panose="020B0304020202020204" pitchFamily="34" charset="-34"/>
              </a:rPr>
              <a:t> 3) </a:t>
            </a:r>
            <a:r>
              <a:rPr lang="th-TH" sz="4800" b="1" spc="-200" dirty="0">
                <a:latin typeface="CordiaUPC" panose="020B0304020202020204" pitchFamily="34" charset="-34"/>
                <a:cs typeface="CordiaUPC" panose="020B0304020202020204" pitchFamily="34" charset="-34"/>
              </a:rPr>
              <a:t>ออกแบบกิจกรรมเพื่อ</a:t>
            </a:r>
            <a:r>
              <a:rPr lang="th-TH" sz="4800" b="1" spc="-2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แก้ปัญหา</a:t>
            </a:r>
            <a:endParaRPr lang="th-TH" sz="800" b="1" spc="-200" dirty="0" smtClean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>
              <a:lnSpc>
                <a:spcPct val="80000"/>
              </a:lnSpc>
            </a:pPr>
            <a:r>
              <a:rPr lang="en-US" sz="4800" b="1" spc="-200" dirty="0" smtClean="0">
                <a:solidFill>
                  <a:srgbClr val="FFFF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 </a:t>
            </a:r>
            <a:r>
              <a:rPr lang="th-TH" sz="4800" b="1" spc="-200" dirty="0" smtClean="0">
                <a:solidFill>
                  <a:srgbClr val="FFFF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ใช้ตารางจาก </a:t>
            </a:r>
            <a:r>
              <a:rPr lang="en-US" sz="5400" b="1" spc="-200" dirty="0" smtClean="0">
                <a:solidFill>
                  <a:srgbClr val="FFFF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slide</a:t>
            </a:r>
            <a:r>
              <a:rPr lang="en-US" sz="4800" b="1" spc="-200" dirty="0" smtClean="0">
                <a:solidFill>
                  <a:srgbClr val="FFFF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</a:t>
            </a:r>
            <a:r>
              <a:rPr lang="th-TH" sz="4800" b="1" spc="-200" dirty="0" smtClean="0">
                <a:solidFill>
                  <a:srgbClr val="FFFF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ที่ </a:t>
            </a:r>
            <a:r>
              <a:rPr lang="en-US" sz="4800" b="1" spc="-200" dirty="0" smtClean="0">
                <a:solidFill>
                  <a:srgbClr val="FFFF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8</a:t>
            </a:r>
            <a:endParaRPr lang="th-TH" sz="4800" b="1" spc="-200" dirty="0">
              <a:solidFill>
                <a:srgbClr val="FFFF00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>
              <a:lnSpc>
                <a:spcPct val="80000"/>
              </a:lnSpc>
            </a:pPr>
            <a:endParaRPr lang="th-TH" sz="800" b="1" spc="-200" dirty="0">
              <a:solidFill>
                <a:srgbClr val="FFFF00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>
              <a:lnSpc>
                <a:spcPct val="80000"/>
              </a:lnSpc>
            </a:pPr>
            <a:r>
              <a:rPr lang="en-US" sz="5400" b="1" spc="-100" dirty="0">
                <a:latin typeface="CordiaUPC" panose="020B0304020202020204" pitchFamily="34" charset="-34"/>
                <a:cs typeface="CordiaUPC" panose="020B0304020202020204" pitchFamily="34" charset="-34"/>
              </a:rPr>
              <a:t>3) </a:t>
            </a:r>
            <a:r>
              <a:rPr lang="th-TH" sz="5400" b="1" spc="-100" dirty="0">
                <a:latin typeface="CordiaUPC" panose="020B0304020202020204" pitchFamily="34" charset="-34"/>
                <a:cs typeface="CordiaUPC" panose="020B0304020202020204" pitchFamily="34" charset="-34"/>
              </a:rPr>
              <a:t>นำเสนอกลุ่มละ </a:t>
            </a:r>
            <a:r>
              <a:rPr lang="en-US" sz="5400" b="1" spc="-100" dirty="0">
                <a:latin typeface="CordiaUPC" panose="020B0304020202020204" pitchFamily="34" charset="-34"/>
                <a:cs typeface="CordiaUPC" panose="020B0304020202020204" pitchFamily="34" charset="-34"/>
              </a:rPr>
              <a:t>5 </a:t>
            </a:r>
            <a:r>
              <a:rPr lang="th-TH" sz="5400" b="1" spc="-100" dirty="0">
                <a:latin typeface="CordiaUPC" panose="020B0304020202020204" pitchFamily="34" charset="-34"/>
                <a:cs typeface="CordiaUPC" panose="020B0304020202020204" pitchFamily="34" charset="-34"/>
              </a:rPr>
              <a:t>นาที</a:t>
            </a:r>
            <a:endParaRPr lang="en-US" sz="5400" b="1" spc="-10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xmlns="" id="{08505821-0B26-482C-A44B-04E280894C87}"/>
              </a:ext>
            </a:extLst>
          </p:cNvPr>
          <p:cNvSpPr txBox="1"/>
          <p:nvPr/>
        </p:nvSpPr>
        <p:spPr>
          <a:xfrm>
            <a:off x="416957" y="1119634"/>
            <a:ext cx="3224741" cy="4161139"/>
          </a:xfrm>
          <a:prstGeom prst="rect">
            <a:avLst/>
          </a:prstGeom>
          <a:solidFill>
            <a:srgbClr val="000054"/>
          </a:solidFill>
          <a:ln>
            <a:solidFill>
              <a:srgbClr val="00FFCC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endParaRPr lang="th-TH" sz="800" b="1" dirty="0">
              <a:solidFill>
                <a:srgbClr val="FFFF00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>
              <a:lnSpc>
                <a:spcPct val="80000"/>
              </a:lnSpc>
            </a:pPr>
            <a:r>
              <a:rPr lang="en-US" sz="5400" b="1" dirty="0">
                <a:latin typeface="CordiaUPC" panose="020B0304020202020204" pitchFamily="34" charset="-34"/>
                <a:cs typeface="CordiaUPC" panose="020B0304020202020204" pitchFamily="34" charset="-34"/>
              </a:rPr>
              <a:t>1)</a:t>
            </a:r>
            <a:r>
              <a:rPr lang="th-TH" sz="54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กลุ่มตอบ</a:t>
            </a:r>
          </a:p>
          <a:p>
            <a:pPr>
              <a:lnSpc>
                <a:spcPct val="80000"/>
              </a:lnSpc>
            </a:pPr>
            <a:r>
              <a:rPr lang="th-TH" sz="5400" b="1" dirty="0">
                <a:latin typeface="CordiaUPC" panose="020B0304020202020204" pitchFamily="34" charset="-34"/>
                <a:cs typeface="CordiaUPC" panose="020B0304020202020204" pitchFamily="34" charset="-34"/>
              </a:rPr>
              <a:t>   คำถามว่า</a:t>
            </a:r>
          </a:p>
          <a:p>
            <a:pPr>
              <a:lnSpc>
                <a:spcPct val="70000"/>
              </a:lnSpc>
            </a:pPr>
            <a:r>
              <a:rPr lang="th-TH" sz="4800" b="1" dirty="0">
                <a:latin typeface="CordiaUPC" panose="020B0304020202020204" pitchFamily="34" charset="-34"/>
                <a:cs typeface="CordiaUPC" panose="020B0304020202020204" pitchFamily="34" charset="-34"/>
              </a:rPr>
              <a:t>   </a:t>
            </a:r>
            <a:r>
              <a:rPr lang="en-US" sz="4800" b="1" dirty="0">
                <a:latin typeface="CordiaUPC" panose="020B0304020202020204" pitchFamily="34" charset="-34"/>
                <a:cs typeface="CordiaUPC" panose="020B0304020202020204" pitchFamily="34" charset="-34"/>
              </a:rPr>
              <a:t>**</a:t>
            </a:r>
            <a:r>
              <a:rPr lang="th-TH" sz="4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เด็กเกิดการ</a:t>
            </a:r>
          </a:p>
          <a:p>
            <a:pPr>
              <a:lnSpc>
                <a:spcPct val="70000"/>
              </a:lnSpc>
            </a:pPr>
            <a:r>
              <a:rPr lang="th-TH" sz="4800" b="1" dirty="0">
                <a:latin typeface="CordiaUPC" panose="020B0304020202020204" pitchFamily="34" charset="-34"/>
                <a:cs typeface="CordiaUPC" panose="020B0304020202020204" pitchFamily="34" charset="-34"/>
              </a:rPr>
              <a:t>   เรียนรู้การคิด</a:t>
            </a:r>
          </a:p>
          <a:p>
            <a:pPr lvl="0">
              <a:lnSpc>
                <a:spcPct val="70000"/>
              </a:lnSpc>
            </a:pPr>
            <a:r>
              <a:rPr lang="th-TH" sz="4800" b="1" dirty="0">
                <a:latin typeface="CordiaUPC" panose="020B0304020202020204" pitchFamily="34" charset="-34"/>
                <a:cs typeface="CordiaUPC" panose="020B0304020202020204" pitchFamily="34" charset="-34"/>
              </a:rPr>
              <a:t>   เชิงคำนวณ </a:t>
            </a:r>
          </a:p>
          <a:p>
            <a:pPr lvl="0">
              <a:lnSpc>
                <a:spcPct val="70000"/>
              </a:lnSpc>
            </a:pPr>
            <a:r>
              <a:rPr lang="th-TH" sz="4800" b="1" dirty="0">
                <a:latin typeface="CordiaUPC" panose="020B0304020202020204" pitchFamily="34" charset="-34"/>
                <a:cs typeface="CordiaUPC" panose="020B0304020202020204" pitchFamily="34" charset="-34"/>
              </a:rPr>
              <a:t>   และ </a:t>
            </a:r>
            <a:r>
              <a:rPr lang="en-US" sz="4800" b="1" dirty="0">
                <a:latin typeface="CordiaUPC" panose="020B0304020202020204" pitchFamily="34" charset="-34"/>
                <a:cs typeface="CordiaUPC" panose="020B0304020202020204" pitchFamily="34" charset="-34"/>
              </a:rPr>
              <a:t>Coding </a:t>
            </a:r>
            <a:endParaRPr lang="th-TH" sz="48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lvl="0">
              <a:lnSpc>
                <a:spcPct val="70000"/>
              </a:lnSpc>
            </a:pPr>
            <a:r>
              <a:rPr lang="th-TH" sz="4800" b="1" dirty="0">
                <a:solidFill>
                  <a:prstClr val="white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อย่างไร</a:t>
            </a:r>
            <a:r>
              <a:rPr lang="en-US" sz="4800" b="1" dirty="0">
                <a:solidFill>
                  <a:prstClr val="white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**</a:t>
            </a: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xmlns="" id="{C0E6EE6C-7F89-4EC2-AD1A-2C1EB77462BD}"/>
              </a:ext>
            </a:extLst>
          </p:cNvPr>
          <p:cNvSpPr txBox="1"/>
          <p:nvPr/>
        </p:nvSpPr>
        <p:spPr>
          <a:xfrm>
            <a:off x="2786400" y="5547502"/>
            <a:ext cx="5181864" cy="923330"/>
          </a:xfrm>
          <a:prstGeom prst="rect">
            <a:avLst/>
          </a:prstGeom>
          <a:solidFill>
            <a:srgbClr val="000054"/>
          </a:solidFill>
          <a:ln>
            <a:solidFill>
              <a:srgbClr val="FF66FF"/>
            </a:solidFill>
          </a:ln>
        </p:spPr>
        <p:txBody>
          <a:bodyPr wrap="square" rtlCol="0">
            <a:spAutoFit/>
          </a:bodyPr>
          <a:lstStyle/>
          <a:p>
            <a:r>
              <a:rPr lang="th-TH" sz="5400" b="1" dirty="0">
                <a:solidFill>
                  <a:srgbClr val="FFFF00"/>
                </a:solidFill>
              </a:rPr>
              <a:t>ระดมความคิด</a:t>
            </a:r>
            <a:r>
              <a:rPr lang="en-US" sz="5400" b="1" dirty="0">
                <a:solidFill>
                  <a:srgbClr val="FFFF00"/>
                </a:solidFill>
              </a:rPr>
              <a:t> </a:t>
            </a:r>
            <a:r>
              <a:rPr lang="en-US" sz="5400" b="1" dirty="0"/>
              <a:t>15 </a:t>
            </a:r>
            <a:r>
              <a:rPr lang="th-TH" sz="5400" b="1" dirty="0"/>
              <a:t>นาที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xmlns="" id="{07A12E95-4B4A-488E-9B8C-59248D196588}"/>
              </a:ext>
            </a:extLst>
          </p:cNvPr>
          <p:cNvSpPr txBox="1"/>
          <p:nvPr/>
        </p:nvSpPr>
        <p:spPr>
          <a:xfrm flipH="1">
            <a:off x="35357" y="6178444"/>
            <a:ext cx="488065" cy="584775"/>
          </a:xfrm>
          <a:prstGeom prst="rect">
            <a:avLst/>
          </a:prstGeom>
          <a:noFill/>
          <a:ln>
            <a:solidFill>
              <a:schemeClr val="bg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10</a:t>
            </a:r>
            <a:endParaRPr lang="th-TH" sz="32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0" name="สี่เหลี่ยมผืนผ้า: มุมมน 9">
            <a:extLst>
              <a:ext uri="{FF2B5EF4-FFF2-40B4-BE49-F238E27FC236}">
                <a16:creationId xmlns:a16="http://schemas.microsoft.com/office/drawing/2014/main" xmlns="" id="{9FB52973-EC7F-4EF9-9B29-2DEC13AE6C25}"/>
              </a:ext>
            </a:extLst>
          </p:cNvPr>
          <p:cNvSpPr/>
          <p:nvPr/>
        </p:nvSpPr>
        <p:spPr>
          <a:xfrm>
            <a:off x="1699201" y="192780"/>
            <a:ext cx="8035200" cy="798454"/>
          </a:xfrm>
          <a:prstGeom prst="roundRect">
            <a:avLst/>
          </a:prstGeom>
          <a:solidFill>
            <a:srgbClr val="15052D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ภารกิจหลังชมวีดิทัศน์ </a:t>
            </a:r>
            <a:r>
              <a:rPr lang="en-US" sz="54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CS </a:t>
            </a:r>
            <a:r>
              <a:rPr lang="th-TH" sz="54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และ</a:t>
            </a:r>
            <a:r>
              <a:rPr lang="en-US" sz="54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Coding</a:t>
            </a:r>
            <a:r>
              <a:rPr lang="th-TH" sz="5400" b="1" dirty="0">
                <a:solidFill>
                  <a:srgbClr val="FFFF99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</a:t>
            </a:r>
            <a:endParaRPr lang="th-TH" sz="5400" b="1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9" name="ตัวแทนท้ายกระดาษ 6"/>
          <p:cNvSpPr>
            <a:spLocks noGrp="1"/>
          </p:cNvSpPr>
          <p:nvPr>
            <p:ph type="ftr" sz="quarter" idx="11"/>
          </p:nvPr>
        </p:nvSpPr>
        <p:spPr>
          <a:xfrm>
            <a:off x="6655724" y="6433912"/>
            <a:ext cx="5411358" cy="365125"/>
          </a:xfrm>
        </p:spPr>
        <p:txBody>
          <a:bodyPr/>
          <a:lstStyle/>
          <a:p>
            <a:pPr algn="r"/>
            <a:r>
              <a:rPr lang="th-TH" sz="1800" b="1" dirty="0" smtClean="0">
                <a:solidFill>
                  <a:schemeClr val="tx1">
                    <a:lumMod val="95000"/>
                  </a:schemeClr>
                </a:solidFill>
              </a:rPr>
              <a:t>เอมอร  รสเครือ</a:t>
            </a:r>
            <a:endParaRPr lang="th-TH" sz="1800" b="1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4950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xmlns="" id="{B4651928-920C-41B6-8C2C-C903D3E6276B}"/>
              </a:ext>
            </a:extLst>
          </p:cNvPr>
          <p:cNvSpPr/>
          <p:nvPr/>
        </p:nvSpPr>
        <p:spPr>
          <a:xfrm>
            <a:off x="1006747" y="731699"/>
            <a:ext cx="9837425" cy="1595865"/>
          </a:xfrm>
          <a:prstGeom prst="rect">
            <a:avLst/>
          </a:prstGeom>
          <a:solidFill>
            <a:srgbClr val="1E0741"/>
          </a:solidFill>
          <a:ln>
            <a:solidFill>
              <a:srgbClr val="00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54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               </a:t>
            </a:r>
            <a:r>
              <a:rPr lang="th-TH" sz="5400" b="1" dirty="0" smtClean="0">
                <a:solidFill>
                  <a:srgbClr val="FFFF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ตัวอย่างเฉลยคำตอบ</a:t>
            </a:r>
            <a:endParaRPr lang="en-US" sz="5400" b="1" dirty="0" smtClean="0">
              <a:solidFill>
                <a:srgbClr val="FFFF00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r>
              <a:rPr lang="en-US" sz="54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1)</a:t>
            </a:r>
            <a:r>
              <a:rPr lang="th-TH" sz="5400" b="1" dirty="0">
                <a:latin typeface="CordiaUPC" panose="020B0304020202020204" pitchFamily="34" charset="-34"/>
                <a:cs typeface="CordiaUPC" panose="020B0304020202020204" pitchFamily="34" charset="-34"/>
              </a:rPr>
              <a:t>เด็กเกิด</a:t>
            </a:r>
            <a:r>
              <a:rPr lang="th-TH" sz="5400" b="1" dirty="0">
                <a:solidFill>
                  <a:schemeClr val="tx1"/>
                </a:solidFill>
              </a:rPr>
              <a:t>การคิดเชิงคำนวณ </a:t>
            </a:r>
            <a:r>
              <a:rPr lang="th-TH" sz="54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(</a:t>
            </a:r>
            <a:r>
              <a:rPr lang="en-US" sz="54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CT</a:t>
            </a:r>
            <a:r>
              <a:rPr lang="th-TH" sz="54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)</a:t>
            </a:r>
            <a:r>
              <a:rPr lang="th-TH" sz="5400" b="1" dirty="0">
                <a:solidFill>
                  <a:schemeClr val="tx1"/>
                </a:solidFill>
              </a:rPr>
              <a:t> และ </a:t>
            </a:r>
            <a:r>
              <a:rPr lang="en-US" sz="60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Coding</a:t>
            </a:r>
            <a:r>
              <a:rPr lang="en-US" sz="54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</a:t>
            </a:r>
            <a:endParaRPr lang="th-TH" sz="4800" spc="-100" dirty="0">
              <a:solidFill>
                <a:srgbClr val="FF66FF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9" name="สี่เหลี่ยมผืนผ้า: มุมมน 8">
            <a:extLst>
              <a:ext uri="{FF2B5EF4-FFF2-40B4-BE49-F238E27FC236}">
                <a16:creationId xmlns:a16="http://schemas.microsoft.com/office/drawing/2014/main" xmlns="" id="{DE2818DD-5FFE-43AE-BAB6-20D982EC81D2}"/>
              </a:ext>
            </a:extLst>
          </p:cNvPr>
          <p:cNvSpPr/>
          <p:nvPr/>
        </p:nvSpPr>
        <p:spPr>
          <a:xfrm>
            <a:off x="488065" y="2731728"/>
            <a:ext cx="3310392" cy="2940315"/>
          </a:xfrm>
          <a:prstGeom prst="roundRect">
            <a:avLst>
              <a:gd name="adj" fmla="val 16667"/>
            </a:avLst>
          </a:prstGeom>
          <a:solidFill>
            <a:srgbClr val="1E0741"/>
          </a:solidFill>
          <a:ln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n-US" sz="5400" b="1" spc="-200" dirty="0">
                <a:latin typeface="CordiaUPC" panose="020B0304020202020204" pitchFamily="34" charset="-34"/>
                <a:cs typeface="CordiaUPC" panose="020B0304020202020204" pitchFamily="34" charset="-34"/>
              </a:rPr>
              <a:t>1.</a:t>
            </a:r>
            <a:r>
              <a:rPr lang="th-TH" sz="5400" b="1" spc="-200" dirty="0">
                <a:solidFill>
                  <a:srgbClr val="FFFF00"/>
                </a:solidFill>
              </a:rPr>
              <a:t>แบ่งปัญหา </a:t>
            </a:r>
          </a:p>
          <a:p>
            <a:pPr>
              <a:lnSpc>
                <a:spcPct val="80000"/>
              </a:lnSpc>
            </a:pPr>
            <a:r>
              <a:rPr lang="th-TH" sz="5400" b="1" spc="-200" dirty="0"/>
              <a:t>  ใหญ่เป็น</a:t>
            </a:r>
          </a:p>
          <a:p>
            <a:pPr>
              <a:lnSpc>
                <a:spcPct val="80000"/>
              </a:lnSpc>
            </a:pPr>
            <a:r>
              <a:rPr lang="th-TH" sz="5400" b="1" spc="-200" dirty="0"/>
              <a:t>  ปัญหาย่อย</a:t>
            </a:r>
          </a:p>
          <a:p>
            <a:pPr>
              <a:lnSpc>
                <a:spcPct val="80000"/>
              </a:lnSpc>
            </a:pPr>
            <a:r>
              <a:rPr lang="th-TH" sz="4800" b="1" spc="-200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sz="4800" b="1" spc="-100" dirty="0">
                <a:latin typeface="CordiaUPC" panose="020B0304020202020204" pitchFamily="34" charset="-34"/>
                <a:cs typeface="CordiaUPC" panose="020B0304020202020204" pitchFamily="34" charset="-34"/>
              </a:rPr>
              <a:t>(</a:t>
            </a:r>
            <a:r>
              <a:rPr lang="en-US" sz="4800" b="1" spc="-100" dirty="0">
                <a:latin typeface="CordiaUPC" panose="020B0304020202020204" pitchFamily="34" charset="-34"/>
                <a:cs typeface="CordiaUPC" panose="020B0304020202020204" pitchFamily="34" charset="-34"/>
              </a:rPr>
              <a:t>Decomposition</a:t>
            </a:r>
            <a:r>
              <a:rPr lang="th-TH" sz="4800" b="1" spc="-100" dirty="0">
                <a:latin typeface="CordiaUPC" panose="020B0304020202020204" pitchFamily="34" charset="-34"/>
                <a:cs typeface="CordiaUPC" panose="020B0304020202020204" pitchFamily="34" charset="-34"/>
              </a:rPr>
              <a:t>)</a:t>
            </a: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xmlns="" id="{485FDB5E-5084-4D7B-986C-68B8E5F4D278}"/>
              </a:ext>
            </a:extLst>
          </p:cNvPr>
          <p:cNvSpPr txBox="1"/>
          <p:nvPr/>
        </p:nvSpPr>
        <p:spPr>
          <a:xfrm>
            <a:off x="-4278086" y="4201886"/>
            <a:ext cx="3443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  <a:endParaRPr lang="th-TH" dirty="0"/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xmlns="" id="{AFD63F7A-B2AA-4647-B2D0-FF17B5303236}"/>
              </a:ext>
            </a:extLst>
          </p:cNvPr>
          <p:cNvSpPr txBox="1"/>
          <p:nvPr/>
        </p:nvSpPr>
        <p:spPr>
          <a:xfrm flipH="1">
            <a:off x="0" y="6273225"/>
            <a:ext cx="488065" cy="584775"/>
          </a:xfrm>
          <a:prstGeom prst="rect">
            <a:avLst/>
          </a:prstGeom>
          <a:noFill/>
          <a:ln>
            <a:solidFill>
              <a:schemeClr val="bg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11</a:t>
            </a:r>
            <a:endParaRPr lang="th-TH" sz="32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grpSp>
        <p:nvGrpSpPr>
          <p:cNvPr id="17" name="กลุ่ม 16">
            <a:extLst>
              <a:ext uri="{FF2B5EF4-FFF2-40B4-BE49-F238E27FC236}">
                <a16:creationId xmlns:a16="http://schemas.microsoft.com/office/drawing/2014/main" xmlns="" id="{F884E7FB-970F-4EC0-8E12-B87B6441A363}"/>
              </a:ext>
            </a:extLst>
          </p:cNvPr>
          <p:cNvGrpSpPr/>
          <p:nvPr/>
        </p:nvGrpSpPr>
        <p:grpSpPr>
          <a:xfrm>
            <a:off x="4142193" y="2992254"/>
            <a:ext cx="7498275" cy="2419262"/>
            <a:chOff x="5423877" y="1255486"/>
            <a:chExt cx="6564925" cy="2086429"/>
          </a:xfrm>
        </p:grpSpPr>
        <p:sp>
          <p:nvSpPr>
            <p:cNvPr id="18" name="ลูกศร: ขวา 17">
              <a:extLst>
                <a:ext uri="{FF2B5EF4-FFF2-40B4-BE49-F238E27FC236}">
                  <a16:creationId xmlns:a16="http://schemas.microsoft.com/office/drawing/2014/main" xmlns="" id="{DDB0E14E-A684-4365-901A-2BA982EB8864}"/>
                </a:ext>
              </a:extLst>
            </p:cNvPr>
            <p:cNvSpPr/>
            <p:nvPr/>
          </p:nvSpPr>
          <p:spPr>
            <a:xfrm>
              <a:off x="5423877" y="2051990"/>
              <a:ext cx="328246" cy="367323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19" name="สี่เหลี่ยมผืนผ้า: มุมมน 18">
              <a:extLst>
                <a:ext uri="{FF2B5EF4-FFF2-40B4-BE49-F238E27FC236}">
                  <a16:creationId xmlns:a16="http://schemas.microsoft.com/office/drawing/2014/main" xmlns="" id="{C4AF3DBA-6099-4943-9D04-D9A12BB17FDF}"/>
                </a:ext>
              </a:extLst>
            </p:cNvPr>
            <p:cNvSpPr/>
            <p:nvPr/>
          </p:nvSpPr>
          <p:spPr>
            <a:xfrm>
              <a:off x="5791198" y="1255486"/>
              <a:ext cx="6197604" cy="2086429"/>
            </a:xfrm>
            <a:prstGeom prst="roundRect">
              <a:avLst/>
            </a:prstGeom>
            <a:solidFill>
              <a:srgbClr val="00002E"/>
            </a:solidFill>
            <a:ln>
              <a:solidFill>
                <a:srgbClr val="FF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80000"/>
                </a:lnSpc>
              </a:pPr>
              <a:r>
                <a:rPr lang="th-TH" sz="5400" b="1" dirty="0"/>
                <a:t> - </a:t>
              </a:r>
              <a:r>
                <a:rPr lang="th-TH" sz="5400" b="1" dirty="0" smtClean="0"/>
                <a:t>จะออกแบบ</a:t>
              </a:r>
              <a:r>
                <a:rPr lang="th-TH" sz="5400" b="1" dirty="0"/>
                <a:t>เส้นทางอย่างไร </a:t>
              </a:r>
            </a:p>
            <a:p>
              <a:pPr>
                <a:lnSpc>
                  <a:spcPct val="80000"/>
                </a:lnSpc>
              </a:pPr>
              <a:r>
                <a:rPr lang="th-TH" sz="5400" b="1" dirty="0"/>
                <a:t> - มีสิ่งกีดขวางอะไรบ้าง </a:t>
              </a:r>
            </a:p>
            <a:p>
              <a:pPr>
                <a:lnSpc>
                  <a:spcPct val="80000"/>
                </a:lnSpc>
              </a:pPr>
              <a:r>
                <a:rPr lang="th-TH" sz="5400" b="1" dirty="0"/>
                <a:t> - จะเขียนชุดคำสั่งอย่างไร </a:t>
              </a:r>
            </a:p>
          </p:txBody>
        </p:sp>
      </p:grpSp>
      <p:sp>
        <p:nvSpPr>
          <p:cNvPr id="10" name="ตัวแทนท้ายกระดาษ 6"/>
          <p:cNvSpPr>
            <a:spLocks noGrp="1"/>
          </p:cNvSpPr>
          <p:nvPr>
            <p:ph type="ftr" sz="quarter" idx="11"/>
          </p:nvPr>
        </p:nvSpPr>
        <p:spPr>
          <a:xfrm>
            <a:off x="6655724" y="6433912"/>
            <a:ext cx="5411358" cy="365125"/>
          </a:xfrm>
        </p:spPr>
        <p:txBody>
          <a:bodyPr/>
          <a:lstStyle/>
          <a:p>
            <a:pPr algn="r"/>
            <a:r>
              <a:rPr lang="th-TH" sz="1800" b="1" dirty="0" smtClean="0">
                <a:solidFill>
                  <a:schemeClr val="tx1">
                    <a:lumMod val="95000"/>
                  </a:schemeClr>
                </a:solidFill>
              </a:rPr>
              <a:t>เอมอร  รสเครือ</a:t>
            </a:r>
            <a:endParaRPr lang="th-TH" sz="1800" b="1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71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xmlns="" id="{B4651928-920C-41B6-8C2C-C903D3E6276B}"/>
              </a:ext>
            </a:extLst>
          </p:cNvPr>
          <p:cNvSpPr/>
          <p:nvPr/>
        </p:nvSpPr>
        <p:spPr>
          <a:xfrm>
            <a:off x="943786" y="146910"/>
            <a:ext cx="9863551" cy="979251"/>
          </a:xfrm>
          <a:prstGeom prst="rect">
            <a:avLst/>
          </a:prstGeom>
          <a:solidFill>
            <a:srgbClr val="1E0741"/>
          </a:solidFill>
          <a:ln>
            <a:solidFill>
              <a:srgbClr val="00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>
                <a:latin typeface="CordiaUPC" panose="020B0304020202020204" pitchFamily="34" charset="-34"/>
                <a:cs typeface="CordiaUPC" panose="020B0304020202020204" pitchFamily="34" charset="-34"/>
              </a:rPr>
              <a:t>1)</a:t>
            </a:r>
            <a:r>
              <a:rPr lang="th-TH" sz="5400" b="1" dirty="0">
                <a:latin typeface="CordiaUPC" panose="020B0304020202020204" pitchFamily="34" charset="-34"/>
                <a:cs typeface="CordiaUPC" panose="020B0304020202020204" pitchFamily="34" charset="-34"/>
              </a:rPr>
              <a:t>เด็กเกิด</a:t>
            </a:r>
            <a:r>
              <a:rPr lang="th-TH" sz="5400" b="1" dirty="0">
                <a:solidFill>
                  <a:srgbClr val="FFFF00"/>
                </a:solidFill>
              </a:rPr>
              <a:t>การคิดเชิงคำนวณ </a:t>
            </a:r>
            <a:r>
              <a:rPr lang="th-TH" sz="54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(</a:t>
            </a:r>
            <a:r>
              <a:rPr lang="en-US" sz="54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CT</a:t>
            </a:r>
            <a:r>
              <a:rPr lang="th-TH" sz="54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)</a:t>
            </a:r>
            <a:r>
              <a:rPr lang="th-TH" sz="5400" b="1" dirty="0">
                <a:solidFill>
                  <a:schemeClr val="tx1"/>
                </a:solidFill>
              </a:rPr>
              <a:t> และ </a:t>
            </a:r>
            <a:r>
              <a:rPr lang="en-US" sz="60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Coding</a:t>
            </a:r>
            <a:r>
              <a:rPr lang="en-US" sz="54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</a:t>
            </a:r>
            <a:endParaRPr lang="th-TH" sz="4800" spc="-100" dirty="0">
              <a:solidFill>
                <a:srgbClr val="FF66FF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9" name="สี่เหลี่ยมผืนผ้า: มุมมน 8">
            <a:extLst>
              <a:ext uri="{FF2B5EF4-FFF2-40B4-BE49-F238E27FC236}">
                <a16:creationId xmlns:a16="http://schemas.microsoft.com/office/drawing/2014/main" xmlns="" id="{DE2818DD-5FFE-43AE-BAB6-20D982EC81D2}"/>
              </a:ext>
            </a:extLst>
          </p:cNvPr>
          <p:cNvSpPr/>
          <p:nvPr/>
        </p:nvSpPr>
        <p:spPr>
          <a:xfrm>
            <a:off x="470317" y="1445624"/>
            <a:ext cx="3310392" cy="4641668"/>
          </a:xfrm>
          <a:prstGeom prst="roundRect">
            <a:avLst>
              <a:gd name="adj" fmla="val 16667"/>
            </a:avLst>
          </a:prstGeom>
          <a:solidFill>
            <a:srgbClr val="1E0741"/>
          </a:solidFill>
          <a:ln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endParaRPr lang="en-US" sz="5400" b="1" spc="-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>
              <a:lnSpc>
                <a:spcPct val="80000"/>
              </a:lnSpc>
            </a:pPr>
            <a:endParaRPr lang="en-US" sz="800" b="1" spc="-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>
              <a:lnSpc>
                <a:spcPct val="80000"/>
              </a:lnSpc>
            </a:pPr>
            <a:r>
              <a:rPr lang="en-US" sz="5400" b="1" spc="-200" dirty="0">
                <a:latin typeface="CordiaUPC" panose="020B0304020202020204" pitchFamily="34" charset="-34"/>
                <a:cs typeface="CordiaUPC" panose="020B0304020202020204" pitchFamily="34" charset="-34"/>
              </a:rPr>
              <a:t>2.</a:t>
            </a:r>
            <a:r>
              <a:rPr lang="th-TH" sz="5400" b="1" spc="-200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sz="5400" b="1" spc="-200" dirty="0">
                <a:solidFill>
                  <a:srgbClr val="FFFF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พิจารณา</a:t>
            </a:r>
            <a:r>
              <a:rPr lang="th-TH" sz="5400" b="1" spc="-200" dirty="0">
                <a:solidFill>
                  <a:srgbClr val="FFFF00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th-TH" sz="5400" b="1" spc="-200" dirty="0"/>
              <a:t>   </a:t>
            </a:r>
            <a:r>
              <a:rPr lang="th-TH" sz="5400" b="1" spc="-200" dirty="0">
                <a:solidFill>
                  <a:srgbClr val="FFFF00"/>
                </a:solidFill>
              </a:rPr>
              <a:t>รูปแบบ</a:t>
            </a:r>
          </a:p>
          <a:p>
            <a:pPr>
              <a:lnSpc>
                <a:spcPct val="80000"/>
              </a:lnSpc>
            </a:pPr>
            <a:r>
              <a:rPr lang="th-TH" sz="5400" b="1" spc="-200" dirty="0"/>
              <a:t>   ของปัญหา </a:t>
            </a:r>
          </a:p>
          <a:p>
            <a:pPr>
              <a:lnSpc>
                <a:spcPct val="80000"/>
              </a:lnSpc>
            </a:pPr>
            <a:r>
              <a:rPr lang="th-TH" sz="5400" b="1" spc="-200" dirty="0"/>
              <a:t>   หรือ</a:t>
            </a:r>
            <a:r>
              <a:rPr lang="th-TH" sz="5400" b="1" spc="-200" dirty="0">
                <a:solidFill>
                  <a:srgbClr val="FFFF00"/>
                </a:solidFill>
              </a:rPr>
              <a:t>วิธีการ</a:t>
            </a:r>
          </a:p>
          <a:p>
            <a:pPr>
              <a:lnSpc>
                <a:spcPct val="80000"/>
              </a:lnSpc>
            </a:pPr>
            <a:r>
              <a:rPr lang="th-TH" sz="5400" b="1" spc="-200" dirty="0">
                <a:solidFill>
                  <a:srgbClr val="FFFF00"/>
                </a:solidFill>
              </a:rPr>
              <a:t>   แก้ปัญหา</a:t>
            </a:r>
          </a:p>
          <a:p>
            <a:pPr>
              <a:lnSpc>
                <a:spcPct val="80000"/>
              </a:lnSpc>
            </a:pPr>
            <a:r>
              <a:rPr lang="en-US" sz="4800" b="1" spc="-150" dirty="0">
                <a:latin typeface="CordiaUPC" panose="020B0304020202020204" pitchFamily="34" charset="-34"/>
                <a:cs typeface="CordiaUPC" panose="020B0304020202020204" pitchFamily="34" charset="-34"/>
              </a:rPr>
              <a:t>   (Pattern    </a:t>
            </a:r>
          </a:p>
          <a:p>
            <a:pPr>
              <a:lnSpc>
                <a:spcPct val="80000"/>
              </a:lnSpc>
            </a:pPr>
            <a:r>
              <a:rPr lang="en-US" sz="4800" b="1" spc="-150" dirty="0">
                <a:latin typeface="CordiaUPC" panose="020B0304020202020204" pitchFamily="34" charset="-34"/>
                <a:cs typeface="CordiaUPC" panose="020B0304020202020204" pitchFamily="34" charset="-34"/>
              </a:rPr>
              <a:t>   recognition</a:t>
            </a:r>
            <a:r>
              <a:rPr lang="th-TH" sz="4800" b="1" spc="-150" dirty="0">
                <a:latin typeface="CordiaUPC" panose="020B0304020202020204" pitchFamily="34" charset="-34"/>
                <a:cs typeface="CordiaUPC" panose="020B0304020202020204" pitchFamily="34" charset="-34"/>
              </a:rPr>
              <a:t>)</a:t>
            </a:r>
            <a:endParaRPr lang="th-TH" sz="5400" b="1" spc="-200" dirty="0"/>
          </a:p>
          <a:p>
            <a:pPr>
              <a:lnSpc>
                <a:spcPct val="80000"/>
              </a:lnSpc>
            </a:pPr>
            <a:r>
              <a:rPr lang="th-TH" sz="4800" b="1" spc="-200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endParaRPr lang="th-TH" sz="4800" b="1" spc="-10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xmlns="" id="{485FDB5E-5084-4D7B-986C-68B8E5F4D278}"/>
              </a:ext>
            </a:extLst>
          </p:cNvPr>
          <p:cNvSpPr txBox="1"/>
          <p:nvPr/>
        </p:nvSpPr>
        <p:spPr>
          <a:xfrm>
            <a:off x="-4278086" y="4201886"/>
            <a:ext cx="3443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  <a:endParaRPr lang="th-TH" dirty="0"/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xmlns="" id="{AFD63F7A-B2AA-4647-B2D0-FF17B5303236}"/>
              </a:ext>
            </a:extLst>
          </p:cNvPr>
          <p:cNvSpPr txBox="1"/>
          <p:nvPr/>
        </p:nvSpPr>
        <p:spPr>
          <a:xfrm flipH="1">
            <a:off x="57093" y="6279910"/>
            <a:ext cx="488065" cy="584775"/>
          </a:xfrm>
          <a:prstGeom prst="rect">
            <a:avLst/>
          </a:prstGeom>
          <a:noFill/>
          <a:ln>
            <a:solidFill>
              <a:schemeClr val="bg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12</a:t>
            </a:r>
            <a:endParaRPr lang="th-TH" sz="32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xmlns="" id="{77B1E49B-1D9C-44D3-B157-03654FC6B843}"/>
              </a:ext>
            </a:extLst>
          </p:cNvPr>
          <p:cNvGrpSpPr/>
          <p:nvPr/>
        </p:nvGrpSpPr>
        <p:grpSpPr>
          <a:xfrm>
            <a:off x="4019976" y="1611165"/>
            <a:ext cx="7523974" cy="4010889"/>
            <a:chOff x="5448584" y="2048542"/>
            <a:chExt cx="7115173" cy="2369155"/>
          </a:xfrm>
        </p:grpSpPr>
        <p:sp>
          <p:nvSpPr>
            <p:cNvPr id="13" name="ลูกศร: ขวา 12">
              <a:extLst>
                <a:ext uri="{FF2B5EF4-FFF2-40B4-BE49-F238E27FC236}">
                  <a16:creationId xmlns:a16="http://schemas.microsoft.com/office/drawing/2014/main" xmlns="" id="{9FE11ADA-8AB8-434B-BA3C-1DEC015B47A9}"/>
                </a:ext>
              </a:extLst>
            </p:cNvPr>
            <p:cNvSpPr/>
            <p:nvPr/>
          </p:nvSpPr>
          <p:spPr>
            <a:xfrm>
              <a:off x="5448584" y="3137971"/>
              <a:ext cx="328246" cy="367323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14" name="สี่เหลี่ยมผืนผ้า: มุมมน 13">
              <a:extLst>
                <a:ext uri="{FF2B5EF4-FFF2-40B4-BE49-F238E27FC236}">
                  <a16:creationId xmlns:a16="http://schemas.microsoft.com/office/drawing/2014/main" xmlns="" id="{2FD8C395-8D2B-4883-B48D-79F6DB1E4BA9}"/>
                </a:ext>
              </a:extLst>
            </p:cNvPr>
            <p:cNvSpPr/>
            <p:nvPr/>
          </p:nvSpPr>
          <p:spPr>
            <a:xfrm>
              <a:off x="5776830" y="2048542"/>
              <a:ext cx="6786927" cy="2369155"/>
            </a:xfrm>
            <a:prstGeom prst="roundRect">
              <a:avLst/>
            </a:prstGeom>
            <a:solidFill>
              <a:srgbClr val="00002E"/>
            </a:solidFill>
            <a:ln>
              <a:solidFill>
                <a:srgbClr val="FF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80000"/>
                </a:lnSpc>
              </a:pPr>
              <a:r>
                <a:rPr lang="th-TH" sz="5400" b="1" dirty="0"/>
                <a:t> </a:t>
              </a:r>
            </a:p>
            <a:p>
              <a:pPr>
                <a:lnSpc>
                  <a:spcPct val="80000"/>
                </a:lnSpc>
              </a:pPr>
              <a:endParaRPr lang="th-TH" sz="800" b="1" dirty="0"/>
            </a:p>
            <a:p>
              <a:pPr>
                <a:lnSpc>
                  <a:spcPct val="80000"/>
                </a:lnSpc>
              </a:pPr>
              <a:endParaRPr lang="th-TH" sz="800" b="1" dirty="0"/>
            </a:p>
            <a:p>
              <a:pPr>
                <a:lnSpc>
                  <a:spcPct val="80000"/>
                </a:lnSpc>
              </a:pPr>
              <a:endParaRPr lang="th-TH" sz="800" b="1" dirty="0"/>
            </a:p>
            <a:p>
              <a:pPr>
                <a:lnSpc>
                  <a:spcPct val="80000"/>
                </a:lnSpc>
              </a:pPr>
              <a:r>
                <a:rPr lang="th-TH" sz="5400" b="1" dirty="0"/>
                <a:t>- พิจารณารูปแบบของคำสั่งว่า </a:t>
              </a:r>
            </a:p>
            <a:p>
              <a:pPr>
                <a:lnSpc>
                  <a:spcPct val="80000"/>
                </a:lnSpc>
              </a:pPr>
              <a:r>
                <a:rPr lang="th-TH" sz="5400" b="1" dirty="0"/>
                <a:t>  จะเลือก</a:t>
              </a:r>
              <a:r>
                <a:rPr lang="th-TH" sz="5400" b="1" spc="-200" dirty="0"/>
                <a:t>สัญลักษณ์แบบใด </a:t>
              </a:r>
            </a:p>
            <a:p>
              <a:pPr>
                <a:lnSpc>
                  <a:spcPct val="80000"/>
                </a:lnSpc>
              </a:pPr>
              <a:r>
                <a:rPr lang="th-TH" sz="5400" b="1" spc="-200" dirty="0" smtClean="0"/>
                <a:t>- จะ</a:t>
              </a:r>
              <a:r>
                <a:rPr lang="th-TH" sz="5400" b="1" spc="-200" dirty="0"/>
                <a:t>ออกแบบเส้นทางไปร้านค้า  </a:t>
              </a:r>
              <a:endParaRPr lang="th-TH" sz="5400" b="1" spc="-200" dirty="0" smtClean="0"/>
            </a:p>
            <a:p>
              <a:pPr>
                <a:lnSpc>
                  <a:spcPct val="80000"/>
                </a:lnSpc>
              </a:pPr>
              <a:r>
                <a:rPr lang="th-TH" sz="5400" b="1" spc="-200" dirty="0"/>
                <a:t> </a:t>
              </a:r>
              <a:r>
                <a:rPr lang="th-TH" sz="5400" b="1" spc="-200" dirty="0" smtClean="0"/>
                <a:t>  ทั้งไป</a:t>
              </a:r>
              <a:r>
                <a:rPr lang="th-TH" sz="5400" b="1" spc="-200" dirty="0"/>
                <a:t>และกลับ </a:t>
              </a:r>
              <a:r>
                <a:rPr lang="th-TH" sz="5400" b="1" spc="-200" dirty="0" smtClean="0"/>
                <a:t>เหมือนกัน</a:t>
              </a:r>
            </a:p>
            <a:p>
              <a:pPr>
                <a:lnSpc>
                  <a:spcPct val="80000"/>
                </a:lnSpc>
              </a:pPr>
              <a:r>
                <a:rPr lang="th-TH" sz="5400" b="1" spc="-200" dirty="0"/>
                <a:t> </a:t>
              </a:r>
              <a:r>
                <a:rPr lang="th-TH" sz="5400" b="1" spc="-200" dirty="0" smtClean="0"/>
                <a:t>  หรือต่างกันหรือไม่</a:t>
              </a:r>
              <a:endParaRPr lang="th-TH" sz="5400" b="1" spc="-200" dirty="0"/>
            </a:p>
            <a:p>
              <a:pPr>
                <a:lnSpc>
                  <a:spcPct val="80000"/>
                </a:lnSpc>
              </a:pPr>
              <a:r>
                <a:rPr lang="th-TH" sz="5400" b="1" spc="-200" dirty="0"/>
                <a:t> </a:t>
              </a:r>
            </a:p>
          </p:txBody>
        </p:sp>
      </p:grpSp>
      <p:sp>
        <p:nvSpPr>
          <p:cNvPr id="10" name="ตัวแทนท้ายกระดาษ 6"/>
          <p:cNvSpPr>
            <a:spLocks noGrp="1"/>
          </p:cNvSpPr>
          <p:nvPr>
            <p:ph type="ftr" sz="quarter" idx="11"/>
          </p:nvPr>
        </p:nvSpPr>
        <p:spPr>
          <a:xfrm>
            <a:off x="6655724" y="6433912"/>
            <a:ext cx="5411358" cy="365125"/>
          </a:xfrm>
        </p:spPr>
        <p:txBody>
          <a:bodyPr/>
          <a:lstStyle/>
          <a:p>
            <a:pPr algn="r"/>
            <a:r>
              <a:rPr lang="th-TH" sz="1800" b="1" dirty="0" smtClean="0">
                <a:solidFill>
                  <a:schemeClr val="tx1">
                    <a:lumMod val="95000"/>
                  </a:schemeClr>
                </a:solidFill>
              </a:rPr>
              <a:t>เอมอร  รสเครือ</a:t>
            </a:r>
            <a:endParaRPr lang="th-TH" sz="1800" b="1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09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xmlns="" id="{B4651928-920C-41B6-8C2C-C903D3E6276B}"/>
              </a:ext>
            </a:extLst>
          </p:cNvPr>
          <p:cNvSpPr/>
          <p:nvPr/>
        </p:nvSpPr>
        <p:spPr>
          <a:xfrm>
            <a:off x="1004752" y="208790"/>
            <a:ext cx="9811300" cy="979251"/>
          </a:xfrm>
          <a:prstGeom prst="rect">
            <a:avLst/>
          </a:prstGeom>
          <a:solidFill>
            <a:srgbClr val="1E0741"/>
          </a:solidFill>
          <a:ln>
            <a:solidFill>
              <a:srgbClr val="00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>
                <a:latin typeface="CordiaUPC" panose="020B0304020202020204" pitchFamily="34" charset="-34"/>
                <a:cs typeface="CordiaUPC" panose="020B0304020202020204" pitchFamily="34" charset="-34"/>
              </a:rPr>
              <a:t>1)</a:t>
            </a:r>
            <a:r>
              <a:rPr lang="th-TH" sz="5400" b="1" dirty="0">
                <a:latin typeface="CordiaUPC" panose="020B0304020202020204" pitchFamily="34" charset="-34"/>
                <a:cs typeface="CordiaUPC" panose="020B0304020202020204" pitchFamily="34" charset="-34"/>
              </a:rPr>
              <a:t>เด็กเกิด</a:t>
            </a:r>
            <a:r>
              <a:rPr lang="th-TH" sz="5400" b="1" dirty="0">
                <a:solidFill>
                  <a:srgbClr val="FFFF00"/>
                </a:solidFill>
              </a:rPr>
              <a:t>การคิดเชิงคำนวณ </a:t>
            </a:r>
            <a:r>
              <a:rPr lang="th-TH" sz="54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(</a:t>
            </a:r>
            <a:r>
              <a:rPr lang="en-US" sz="54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CT</a:t>
            </a:r>
            <a:r>
              <a:rPr lang="th-TH" sz="54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)</a:t>
            </a:r>
            <a:r>
              <a:rPr lang="th-TH" sz="5400" b="1" dirty="0">
                <a:solidFill>
                  <a:schemeClr val="tx1"/>
                </a:solidFill>
              </a:rPr>
              <a:t> และ </a:t>
            </a:r>
            <a:r>
              <a:rPr lang="en-US" sz="60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Coding</a:t>
            </a:r>
            <a:r>
              <a:rPr lang="en-US" sz="54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</a:t>
            </a:r>
            <a:endParaRPr lang="th-TH" sz="4800" spc="-100" dirty="0">
              <a:solidFill>
                <a:srgbClr val="FF66FF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9" name="สี่เหลี่ยมผืนผ้า: มุมมน 8">
            <a:extLst>
              <a:ext uri="{FF2B5EF4-FFF2-40B4-BE49-F238E27FC236}">
                <a16:creationId xmlns:a16="http://schemas.microsoft.com/office/drawing/2014/main" xmlns="" id="{DE2818DD-5FFE-43AE-BAB6-20D982EC81D2}"/>
              </a:ext>
            </a:extLst>
          </p:cNvPr>
          <p:cNvSpPr/>
          <p:nvPr/>
        </p:nvSpPr>
        <p:spPr>
          <a:xfrm>
            <a:off x="458413" y="1561020"/>
            <a:ext cx="3310392" cy="3735960"/>
          </a:xfrm>
          <a:prstGeom prst="roundRect">
            <a:avLst>
              <a:gd name="adj" fmla="val 16667"/>
            </a:avLst>
          </a:prstGeom>
          <a:solidFill>
            <a:srgbClr val="1E0741"/>
          </a:solidFill>
          <a:ln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endParaRPr lang="en-US" sz="5400" b="1" spc="-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>
              <a:lnSpc>
                <a:spcPct val="80000"/>
              </a:lnSpc>
            </a:pPr>
            <a:endParaRPr lang="en-US" sz="800" b="1" spc="-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>
              <a:lnSpc>
                <a:spcPct val="80000"/>
              </a:lnSpc>
            </a:pPr>
            <a:r>
              <a:rPr lang="en-US" sz="5400" b="1" spc="-200" dirty="0">
                <a:latin typeface="CordiaUPC" panose="020B0304020202020204" pitchFamily="34" charset="-34"/>
                <a:cs typeface="CordiaUPC" panose="020B0304020202020204" pitchFamily="34" charset="-34"/>
              </a:rPr>
              <a:t>3.</a:t>
            </a:r>
            <a:r>
              <a:rPr lang="th-TH" sz="5400" b="1" spc="-200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sz="5400" b="1" spc="-200" dirty="0">
                <a:solidFill>
                  <a:srgbClr val="FFFF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พิจารณา</a:t>
            </a:r>
            <a:r>
              <a:rPr lang="th-TH" sz="5400" b="1" spc="-200" dirty="0">
                <a:solidFill>
                  <a:srgbClr val="FFFF00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th-TH" sz="5400" b="1" spc="-200" dirty="0"/>
              <a:t>   </a:t>
            </a:r>
            <a:r>
              <a:rPr lang="th-TH" sz="5400" b="1" spc="-200" dirty="0">
                <a:solidFill>
                  <a:srgbClr val="FFFF00"/>
                </a:solidFill>
              </a:rPr>
              <a:t>สาระ</a:t>
            </a:r>
          </a:p>
          <a:p>
            <a:pPr>
              <a:lnSpc>
                <a:spcPct val="80000"/>
              </a:lnSpc>
            </a:pPr>
            <a:r>
              <a:rPr lang="th-TH" sz="5400" b="1" spc="-200" dirty="0">
                <a:solidFill>
                  <a:srgbClr val="FFFF00"/>
                </a:solidFill>
              </a:rPr>
              <a:t>   สำคัญ</a:t>
            </a:r>
          </a:p>
          <a:p>
            <a:pPr>
              <a:lnSpc>
                <a:spcPct val="80000"/>
              </a:lnSpc>
            </a:pPr>
            <a:r>
              <a:rPr lang="th-TH" sz="5400" b="1" spc="-200" dirty="0"/>
              <a:t>   ของปัญหา</a:t>
            </a:r>
          </a:p>
          <a:p>
            <a:pPr>
              <a:lnSpc>
                <a:spcPct val="80000"/>
              </a:lnSpc>
            </a:pPr>
            <a:r>
              <a:rPr lang="th-TH" sz="5400" b="1" dirty="0">
                <a:latin typeface="CordiaUPC" panose="020B0304020202020204" pitchFamily="34" charset="-34"/>
                <a:cs typeface="CordiaUPC" panose="020B0304020202020204" pitchFamily="34" charset="-34"/>
              </a:rPr>
              <a:t> (</a:t>
            </a:r>
            <a:r>
              <a:rPr lang="en-US" sz="5400" b="1" dirty="0">
                <a:latin typeface="CordiaUPC" panose="020B0304020202020204" pitchFamily="34" charset="-34"/>
                <a:cs typeface="CordiaUPC" panose="020B0304020202020204" pitchFamily="34" charset="-34"/>
              </a:rPr>
              <a:t>Abstraction</a:t>
            </a:r>
            <a:r>
              <a:rPr lang="th-TH" sz="5400" b="1" dirty="0">
                <a:latin typeface="CordiaUPC" panose="020B0304020202020204" pitchFamily="34" charset="-34"/>
                <a:cs typeface="CordiaUPC" panose="020B0304020202020204" pitchFamily="34" charset="-34"/>
              </a:rPr>
              <a:t>)</a:t>
            </a:r>
            <a:r>
              <a:rPr lang="th-TH" sz="5400" b="1" spc="-200" dirty="0"/>
              <a:t> </a:t>
            </a:r>
          </a:p>
          <a:p>
            <a:pPr>
              <a:lnSpc>
                <a:spcPct val="80000"/>
              </a:lnSpc>
            </a:pPr>
            <a:r>
              <a:rPr lang="th-TH" sz="4800" b="1" spc="-200" dirty="0">
                <a:latin typeface="CordiaUPC" panose="020B0304020202020204" pitchFamily="34" charset="-34"/>
                <a:cs typeface="CordiaUPC" panose="020B0304020202020204" pitchFamily="34" charset="-34"/>
              </a:rPr>
              <a:t>     </a:t>
            </a:r>
            <a:endParaRPr lang="th-TH" sz="4800" b="1" spc="-10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xmlns="" id="{485FDB5E-5084-4D7B-986C-68B8E5F4D278}"/>
              </a:ext>
            </a:extLst>
          </p:cNvPr>
          <p:cNvSpPr txBox="1"/>
          <p:nvPr/>
        </p:nvSpPr>
        <p:spPr>
          <a:xfrm>
            <a:off x="-4278086" y="4201886"/>
            <a:ext cx="3443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  <a:endParaRPr lang="th-TH" dirty="0"/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xmlns="" id="{AFD63F7A-B2AA-4647-B2D0-FF17B5303236}"/>
              </a:ext>
            </a:extLst>
          </p:cNvPr>
          <p:cNvSpPr txBox="1"/>
          <p:nvPr/>
        </p:nvSpPr>
        <p:spPr>
          <a:xfrm flipH="1">
            <a:off x="12601" y="6217564"/>
            <a:ext cx="488065" cy="584775"/>
          </a:xfrm>
          <a:prstGeom prst="rect">
            <a:avLst/>
          </a:prstGeom>
          <a:noFill/>
          <a:ln>
            <a:solidFill>
              <a:schemeClr val="bg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13</a:t>
            </a:r>
            <a:endParaRPr lang="th-TH" sz="32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xmlns="" id="{2E536311-ED48-428B-B740-3D29546CE98E}"/>
              </a:ext>
            </a:extLst>
          </p:cNvPr>
          <p:cNvGrpSpPr/>
          <p:nvPr/>
        </p:nvGrpSpPr>
        <p:grpSpPr>
          <a:xfrm>
            <a:off x="4048416" y="1827889"/>
            <a:ext cx="7371911" cy="3202222"/>
            <a:chOff x="4131543" y="3382567"/>
            <a:chExt cx="7371911" cy="3202222"/>
          </a:xfrm>
        </p:grpSpPr>
        <p:sp>
          <p:nvSpPr>
            <p:cNvPr id="14" name="สี่เหลี่ยมผืนผ้า: มุมมน 13">
              <a:extLst>
                <a:ext uri="{FF2B5EF4-FFF2-40B4-BE49-F238E27FC236}">
                  <a16:creationId xmlns:a16="http://schemas.microsoft.com/office/drawing/2014/main" xmlns="" id="{A9B8D57C-4804-432A-9ED7-04473C791191}"/>
                </a:ext>
              </a:extLst>
            </p:cNvPr>
            <p:cNvSpPr/>
            <p:nvPr/>
          </p:nvSpPr>
          <p:spPr>
            <a:xfrm>
              <a:off x="4506456" y="3382567"/>
              <a:ext cx="6996998" cy="3202222"/>
            </a:xfrm>
            <a:prstGeom prst="roundRect">
              <a:avLst/>
            </a:prstGeom>
            <a:solidFill>
              <a:srgbClr val="00002E"/>
            </a:solidFill>
            <a:ln>
              <a:solidFill>
                <a:srgbClr val="FF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80000"/>
                </a:lnSpc>
              </a:pPr>
              <a:r>
                <a:rPr lang="th-TH" sz="5400" b="1" spc="-100" dirty="0"/>
                <a:t>- เลือกชุดคำสั่งลูกศร </a:t>
              </a:r>
              <a:r>
                <a:rPr lang="th-TH" sz="5400" b="1" dirty="0"/>
                <a:t>มี</a:t>
              </a:r>
              <a:r>
                <a:rPr lang="th-TH" sz="5400" b="1" dirty="0">
                  <a:latin typeface="CordiaUPC" panose="020B0304020202020204" pitchFamily="34" charset="-34"/>
                  <a:cs typeface="CordiaUPC" panose="020B0304020202020204" pitchFamily="34" charset="-34"/>
                </a:rPr>
                <a:t>ลักษณะ </a:t>
              </a:r>
              <a:endParaRPr lang="en-US" sz="5400" b="1" dirty="0">
                <a:latin typeface="CordiaUPC" panose="020B0304020202020204" pitchFamily="34" charset="-34"/>
                <a:cs typeface="CordiaUPC" panose="020B0304020202020204" pitchFamily="34" charset="-34"/>
              </a:endParaRPr>
            </a:p>
            <a:p>
              <a:pPr>
                <a:lnSpc>
                  <a:spcPct val="80000"/>
                </a:lnSpc>
              </a:pPr>
              <a:r>
                <a:rPr lang="en-US" sz="5400" b="1" dirty="0">
                  <a:latin typeface="CordiaUPC" panose="020B0304020202020204" pitchFamily="34" charset="-34"/>
                  <a:cs typeface="CordiaUPC" panose="020B0304020202020204" pitchFamily="34" charset="-34"/>
                </a:rPr>
                <a:t>  4 </a:t>
              </a:r>
              <a:r>
                <a:rPr lang="th-TH" sz="5400" b="1" dirty="0">
                  <a:latin typeface="CordiaUPC" panose="020B0304020202020204" pitchFamily="34" charset="-34"/>
                  <a:cs typeface="CordiaUPC" panose="020B0304020202020204" pitchFamily="34" charset="-34"/>
                </a:rPr>
                <a:t>แบบ  (ครูจัดไว้ให้ </a:t>
              </a:r>
              <a:r>
                <a:rPr lang="en-US" sz="5400" b="1" dirty="0">
                  <a:latin typeface="CordiaUPC" panose="020B0304020202020204" pitchFamily="34" charset="-34"/>
                  <a:cs typeface="CordiaUPC" panose="020B0304020202020204" pitchFamily="34" charset="-34"/>
                </a:rPr>
                <a:t> 5</a:t>
              </a:r>
              <a:r>
                <a:rPr lang="th-TH" sz="5400" b="1" dirty="0">
                  <a:latin typeface="CordiaUPC" panose="020B0304020202020204" pitchFamily="34" charset="-34"/>
                  <a:cs typeface="CordiaUPC" panose="020B0304020202020204" pitchFamily="34" charset="-34"/>
                </a:rPr>
                <a:t> แบบ)</a:t>
              </a:r>
            </a:p>
            <a:p>
              <a:pPr>
                <a:lnSpc>
                  <a:spcPct val="80000"/>
                </a:lnSpc>
              </a:pPr>
              <a:r>
                <a:rPr lang="th-TH" sz="5400" b="1" spc="-200" dirty="0" smtClean="0">
                  <a:latin typeface="CordiaUPC" panose="020B0304020202020204" pitchFamily="34" charset="-34"/>
                  <a:cs typeface="CordiaUPC" panose="020B0304020202020204" pitchFamily="34" charset="-34"/>
                </a:rPr>
                <a:t>- เรียง</a:t>
              </a:r>
              <a:r>
                <a:rPr lang="th-TH" sz="5400" b="1" spc="-200" dirty="0">
                  <a:latin typeface="CordiaUPC" panose="020B0304020202020204" pitchFamily="34" charset="-34"/>
                  <a:cs typeface="CordiaUPC" panose="020B0304020202020204" pitchFamily="34" charset="-34"/>
                </a:rPr>
                <a:t>จากซ้ายไปขวา และ </a:t>
              </a:r>
              <a:endParaRPr lang="th-TH" sz="5400" b="1" spc="-200" dirty="0" smtClean="0">
                <a:latin typeface="CordiaUPC" panose="020B0304020202020204" pitchFamily="34" charset="-34"/>
                <a:cs typeface="CordiaUPC" panose="020B0304020202020204" pitchFamily="34" charset="-34"/>
              </a:endParaRPr>
            </a:p>
            <a:p>
              <a:pPr>
                <a:lnSpc>
                  <a:spcPct val="80000"/>
                </a:lnSpc>
              </a:pPr>
              <a:r>
                <a:rPr lang="th-TH" sz="5400" b="1" spc="-200" dirty="0">
                  <a:latin typeface="CordiaUPC" panose="020B0304020202020204" pitchFamily="34" charset="-34"/>
                  <a:cs typeface="CordiaUPC" panose="020B0304020202020204" pitchFamily="34" charset="-34"/>
                </a:rPr>
                <a:t> </a:t>
              </a:r>
              <a:r>
                <a:rPr lang="th-TH" sz="5400" b="1" spc="-200" dirty="0" smtClean="0">
                  <a:latin typeface="CordiaUPC" panose="020B0304020202020204" pitchFamily="34" charset="-34"/>
                  <a:cs typeface="CordiaUPC" panose="020B0304020202020204" pitchFamily="34" charset="-34"/>
                </a:rPr>
                <a:t>  บน</a:t>
              </a:r>
              <a:r>
                <a:rPr lang="th-TH" sz="5400" b="1" spc="-200" dirty="0">
                  <a:latin typeface="CordiaUPC" panose="020B0304020202020204" pitchFamily="34" charset="-34"/>
                  <a:cs typeface="CordiaUPC" panose="020B0304020202020204" pitchFamily="34" charset="-34"/>
                </a:rPr>
                <a:t>ลงล่าง</a:t>
              </a:r>
            </a:p>
          </p:txBody>
        </p:sp>
        <p:sp>
          <p:nvSpPr>
            <p:cNvPr id="20" name="ลูกศร: ขวา 19">
              <a:extLst>
                <a:ext uri="{FF2B5EF4-FFF2-40B4-BE49-F238E27FC236}">
                  <a16:creationId xmlns:a16="http://schemas.microsoft.com/office/drawing/2014/main" xmlns="" id="{1DF6BDE1-3059-4A55-B9E3-321865B44190}"/>
                </a:ext>
              </a:extLst>
            </p:cNvPr>
            <p:cNvSpPr/>
            <p:nvPr/>
          </p:nvSpPr>
          <p:spPr>
            <a:xfrm>
              <a:off x="4131543" y="4755931"/>
              <a:ext cx="374913" cy="455494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</p:grpSp>
      <p:sp>
        <p:nvSpPr>
          <p:cNvPr id="10" name="ตัวแทนท้ายกระดาษ 6"/>
          <p:cNvSpPr>
            <a:spLocks noGrp="1"/>
          </p:cNvSpPr>
          <p:nvPr>
            <p:ph type="ftr" sz="quarter" idx="11"/>
          </p:nvPr>
        </p:nvSpPr>
        <p:spPr>
          <a:xfrm>
            <a:off x="6655724" y="6433912"/>
            <a:ext cx="5411358" cy="365125"/>
          </a:xfrm>
        </p:spPr>
        <p:txBody>
          <a:bodyPr/>
          <a:lstStyle/>
          <a:p>
            <a:pPr algn="r"/>
            <a:r>
              <a:rPr lang="th-TH" sz="1800" b="1" dirty="0" smtClean="0">
                <a:solidFill>
                  <a:schemeClr val="tx1">
                    <a:lumMod val="95000"/>
                  </a:schemeClr>
                </a:solidFill>
              </a:rPr>
              <a:t>เอมอร  รสเครือ</a:t>
            </a:r>
            <a:endParaRPr lang="th-TH" sz="1800" b="1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17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xmlns="" id="{B4651928-920C-41B6-8C2C-C903D3E6276B}"/>
              </a:ext>
            </a:extLst>
          </p:cNvPr>
          <p:cNvSpPr/>
          <p:nvPr/>
        </p:nvSpPr>
        <p:spPr>
          <a:xfrm>
            <a:off x="1004752" y="208790"/>
            <a:ext cx="9811300" cy="979251"/>
          </a:xfrm>
          <a:prstGeom prst="rect">
            <a:avLst/>
          </a:prstGeom>
          <a:solidFill>
            <a:srgbClr val="1E0741"/>
          </a:solidFill>
          <a:ln>
            <a:solidFill>
              <a:srgbClr val="00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>
                <a:latin typeface="CordiaUPC" panose="020B0304020202020204" pitchFamily="34" charset="-34"/>
                <a:cs typeface="CordiaUPC" panose="020B0304020202020204" pitchFamily="34" charset="-34"/>
              </a:rPr>
              <a:t>1)</a:t>
            </a:r>
            <a:r>
              <a:rPr lang="th-TH" sz="5400" b="1" dirty="0">
                <a:latin typeface="CordiaUPC" panose="020B0304020202020204" pitchFamily="34" charset="-34"/>
                <a:cs typeface="CordiaUPC" panose="020B0304020202020204" pitchFamily="34" charset="-34"/>
              </a:rPr>
              <a:t>เด็กเกิด</a:t>
            </a:r>
            <a:r>
              <a:rPr lang="th-TH" sz="5400" b="1" dirty="0">
                <a:solidFill>
                  <a:srgbClr val="FFFF00"/>
                </a:solidFill>
              </a:rPr>
              <a:t>การคิดเชิงคำนวณ </a:t>
            </a:r>
            <a:r>
              <a:rPr lang="th-TH" sz="54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(</a:t>
            </a:r>
            <a:r>
              <a:rPr lang="en-US" sz="54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CT</a:t>
            </a:r>
            <a:r>
              <a:rPr lang="th-TH" sz="54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)</a:t>
            </a:r>
            <a:r>
              <a:rPr lang="th-TH" sz="5400" b="1" dirty="0">
                <a:solidFill>
                  <a:schemeClr val="tx1"/>
                </a:solidFill>
              </a:rPr>
              <a:t> และ </a:t>
            </a:r>
            <a:r>
              <a:rPr lang="en-US" sz="60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Coding</a:t>
            </a:r>
            <a:r>
              <a:rPr lang="en-US" sz="54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</a:t>
            </a:r>
            <a:endParaRPr lang="th-TH" sz="4800" spc="-100" dirty="0">
              <a:solidFill>
                <a:srgbClr val="FF66FF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9" name="สี่เหลี่ยมผืนผ้า: มุมมน 8">
            <a:extLst>
              <a:ext uri="{FF2B5EF4-FFF2-40B4-BE49-F238E27FC236}">
                <a16:creationId xmlns:a16="http://schemas.microsoft.com/office/drawing/2014/main" xmlns="" id="{DE2818DD-5FFE-43AE-BAB6-20D982EC81D2}"/>
              </a:ext>
            </a:extLst>
          </p:cNvPr>
          <p:cNvSpPr/>
          <p:nvPr/>
        </p:nvSpPr>
        <p:spPr>
          <a:xfrm>
            <a:off x="451224" y="1561020"/>
            <a:ext cx="3310392" cy="3735960"/>
          </a:xfrm>
          <a:prstGeom prst="roundRect">
            <a:avLst>
              <a:gd name="adj" fmla="val 16667"/>
            </a:avLst>
          </a:prstGeom>
          <a:solidFill>
            <a:srgbClr val="1E0741"/>
          </a:solidFill>
          <a:ln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endParaRPr lang="en-US" sz="5400" b="1" spc="-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>
              <a:lnSpc>
                <a:spcPct val="80000"/>
              </a:lnSpc>
            </a:pPr>
            <a:endParaRPr lang="en-US" sz="800" b="1" spc="-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>
              <a:lnSpc>
                <a:spcPct val="80000"/>
              </a:lnSpc>
            </a:pPr>
            <a:endParaRPr lang="en-US" sz="5400" b="1" spc="-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>
              <a:lnSpc>
                <a:spcPct val="80000"/>
              </a:lnSpc>
            </a:pPr>
            <a:r>
              <a:rPr lang="en-US" sz="5400" b="1" spc="-200" dirty="0">
                <a:latin typeface="CordiaUPC" panose="020B0304020202020204" pitchFamily="34" charset="-34"/>
                <a:cs typeface="CordiaUPC" panose="020B0304020202020204" pitchFamily="34" charset="-34"/>
              </a:rPr>
              <a:t>4.</a:t>
            </a:r>
            <a:r>
              <a:rPr lang="th-TH" sz="5400" b="1" spc="-200" dirty="0">
                <a:latin typeface="CordiaUPC" panose="020B0304020202020204" pitchFamily="34" charset="-34"/>
                <a:cs typeface="CordiaUPC" panose="020B0304020202020204" pitchFamily="34" charset="-34"/>
              </a:rPr>
              <a:t> การ</a:t>
            </a:r>
          </a:p>
          <a:p>
            <a:pPr>
              <a:lnSpc>
                <a:spcPct val="80000"/>
              </a:lnSpc>
            </a:pPr>
            <a:r>
              <a:rPr lang="th-TH" sz="5400" b="1" spc="-200" dirty="0">
                <a:latin typeface="CordiaUPC" panose="020B0304020202020204" pitchFamily="34" charset="-34"/>
                <a:cs typeface="CordiaUPC" panose="020B0304020202020204" pitchFamily="34" charset="-34"/>
              </a:rPr>
              <a:t>   </a:t>
            </a:r>
            <a:r>
              <a:rPr lang="th-TH" sz="5400" b="1" spc="-200" dirty="0">
                <a:solidFill>
                  <a:srgbClr val="FFFF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ออกแบบ  </a:t>
            </a:r>
          </a:p>
          <a:p>
            <a:pPr>
              <a:lnSpc>
                <a:spcPct val="80000"/>
              </a:lnSpc>
            </a:pPr>
            <a:r>
              <a:rPr lang="th-TH" sz="5400" b="1" spc="-200" dirty="0">
                <a:solidFill>
                  <a:srgbClr val="FFFF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อัลกอริทึม</a:t>
            </a:r>
          </a:p>
          <a:p>
            <a:pPr>
              <a:lnSpc>
                <a:spcPct val="80000"/>
              </a:lnSpc>
            </a:pPr>
            <a:r>
              <a:rPr lang="th-TH" sz="5400" b="1" spc="-200" dirty="0">
                <a:latin typeface="CordiaUPC" panose="020B0304020202020204" pitchFamily="34" charset="-34"/>
                <a:cs typeface="CordiaUPC" panose="020B0304020202020204" pitchFamily="34" charset="-34"/>
              </a:rPr>
              <a:t>   หรือขั้นตอน</a:t>
            </a:r>
          </a:p>
          <a:p>
            <a:pPr>
              <a:lnSpc>
                <a:spcPct val="80000"/>
              </a:lnSpc>
            </a:pPr>
            <a:r>
              <a:rPr lang="th-TH" sz="5400" b="1" spc="-200" dirty="0">
                <a:latin typeface="CordiaUPC" panose="020B0304020202020204" pitchFamily="34" charset="-34"/>
                <a:cs typeface="CordiaUPC" panose="020B0304020202020204" pitchFamily="34" charset="-34"/>
              </a:rPr>
              <a:t>  </a:t>
            </a:r>
            <a:r>
              <a:rPr lang="en-US" sz="5400" b="1" dirty="0">
                <a:latin typeface="CordiaUPC" panose="020B0304020202020204" pitchFamily="34" charset="-34"/>
                <a:cs typeface="CordiaUPC" panose="020B0304020202020204" pitchFamily="34" charset="-34"/>
              </a:rPr>
              <a:t>(Algorithms)</a:t>
            </a:r>
            <a:endParaRPr lang="th-TH" sz="54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>
              <a:lnSpc>
                <a:spcPct val="80000"/>
              </a:lnSpc>
            </a:pPr>
            <a:endParaRPr lang="th-TH" sz="5400" b="1" spc="-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>
              <a:lnSpc>
                <a:spcPct val="80000"/>
              </a:lnSpc>
            </a:pPr>
            <a:r>
              <a:rPr lang="th-TH" sz="5400" b="1" spc="-200" dirty="0">
                <a:latin typeface="CordiaUPC" panose="020B0304020202020204" pitchFamily="34" charset="-34"/>
                <a:cs typeface="CordiaUPC" panose="020B0304020202020204" pitchFamily="34" charset="-34"/>
              </a:rPr>
              <a:t>   </a:t>
            </a:r>
            <a:endParaRPr lang="th-TH" sz="4800" b="1" spc="-10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xmlns="" id="{485FDB5E-5084-4D7B-986C-68B8E5F4D278}"/>
              </a:ext>
            </a:extLst>
          </p:cNvPr>
          <p:cNvSpPr txBox="1"/>
          <p:nvPr/>
        </p:nvSpPr>
        <p:spPr>
          <a:xfrm>
            <a:off x="-4278086" y="4201886"/>
            <a:ext cx="3443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  <a:endParaRPr lang="th-TH" dirty="0"/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xmlns="" id="{AFD63F7A-B2AA-4647-B2D0-FF17B5303236}"/>
              </a:ext>
            </a:extLst>
          </p:cNvPr>
          <p:cNvSpPr txBox="1"/>
          <p:nvPr/>
        </p:nvSpPr>
        <p:spPr>
          <a:xfrm flipH="1">
            <a:off x="95730" y="6279910"/>
            <a:ext cx="488065" cy="584775"/>
          </a:xfrm>
          <a:prstGeom prst="rect">
            <a:avLst/>
          </a:prstGeom>
          <a:noFill/>
          <a:ln>
            <a:solidFill>
              <a:schemeClr val="bg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14</a:t>
            </a:r>
            <a:endParaRPr lang="th-TH" sz="32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grpSp>
        <p:nvGrpSpPr>
          <p:cNvPr id="17" name="กลุ่ม 16">
            <a:extLst>
              <a:ext uri="{FF2B5EF4-FFF2-40B4-BE49-F238E27FC236}">
                <a16:creationId xmlns:a16="http://schemas.microsoft.com/office/drawing/2014/main" xmlns="" id="{04075731-AB5B-491E-92C3-A56B07E01D7E}"/>
              </a:ext>
            </a:extLst>
          </p:cNvPr>
          <p:cNvGrpSpPr/>
          <p:nvPr/>
        </p:nvGrpSpPr>
        <p:grpSpPr>
          <a:xfrm>
            <a:off x="3953810" y="1561020"/>
            <a:ext cx="7393063" cy="3789149"/>
            <a:chOff x="5423877" y="2384051"/>
            <a:chExt cx="6564927" cy="1709058"/>
          </a:xfrm>
        </p:grpSpPr>
        <p:sp>
          <p:nvSpPr>
            <p:cNvPr id="18" name="ลูกศร: ขวา 17">
              <a:extLst>
                <a:ext uri="{FF2B5EF4-FFF2-40B4-BE49-F238E27FC236}">
                  <a16:creationId xmlns:a16="http://schemas.microsoft.com/office/drawing/2014/main" xmlns="" id="{4F9BFE5B-171C-47F0-B065-1FBDC9010475}"/>
                </a:ext>
              </a:extLst>
            </p:cNvPr>
            <p:cNvSpPr/>
            <p:nvPr/>
          </p:nvSpPr>
          <p:spPr>
            <a:xfrm>
              <a:off x="5423877" y="3004606"/>
              <a:ext cx="328246" cy="367323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19" name="สี่เหลี่ยมผืนผ้า: มุมมน 18">
              <a:extLst>
                <a:ext uri="{FF2B5EF4-FFF2-40B4-BE49-F238E27FC236}">
                  <a16:creationId xmlns:a16="http://schemas.microsoft.com/office/drawing/2014/main" xmlns="" id="{A5417A06-81E5-496E-92AC-3F3F762561D3}"/>
                </a:ext>
              </a:extLst>
            </p:cNvPr>
            <p:cNvSpPr/>
            <p:nvPr/>
          </p:nvSpPr>
          <p:spPr>
            <a:xfrm>
              <a:off x="5791198" y="2384050"/>
              <a:ext cx="6197602" cy="1709057"/>
            </a:xfrm>
            <a:prstGeom prst="roundRect">
              <a:avLst/>
            </a:prstGeom>
            <a:solidFill>
              <a:srgbClr val="00002E"/>
            </a:solidFill>
            <a:ln>
              <a:solidFill>
                <a:srgbClr val="FF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80000"/>
                </a:lnSpc>
              </a:pPr>
              <a:r>
                <a:rPr lang="th-TH" sz="5400" b="1" dirty="0"/>
                <a:t> - วางชุดคำสั่งสัญลักษณ์ลูกศร</a:t>
              </a:r>
              <a:r>
                <a:rPr lang="th-TH" sz="5400" b="1" spc="-200" dirty="0"/>
                <a:t>   </a:t>
              </a:r>
            </a:p>
            <a:p>
              <a:pPr>
                <a:lnSpc>
                  <a:spcPct val="80000"/>
                </a:lnSpc>
              </a:pPr>
              <a:r>
                <a:rPr lang="th-TH" sz="5400" b="1" spc="-200" dirty="0"/>
                <a:t> -  ออกแบบเส้นเดินทาง</a:t>
              </a:r>
              <a:r>
                <a:rPr lang="th-TH" sz="5400" b="1" spc="-200" dirty="0" smtClean="0"/>
                <a:t>ตั้งแต่  </a:t>
              </a:r>
            </a:p>
            <a:p>
              <a:pPr>
                <a:lnSpc>
                  <a:spcPct val="80000"/>
                </a:lnSpc>
              </a:pPr>
              <a:r>
                <a:rPr lang="th-TH" sz="5400" b="1" spc="-200" dirty="0"/>
                <a:t> </a:t>
              </a:r>
              <a:r>
                <a:rPr lang="th-TH" sz="5400" b="1" spc="-200" dirty="0" smtClean="0"/>
                <a:t>   จุดเริ่มต้นไป</a:t>
              </a:r>
              <a:r>
                <a:rPr lang="th-TH" sz="5400" b="1" spc="-200" dirty="0"/>
                <a:t>ร้านค้า  และ</a:t>
              </a:r>
              <a:r>
                <a:rPr lang="th-TH" sz="5400" b="1" spc="-200" dirty="0" smtClean="0"/>
                <a:t>ใช้</a:t>
              </a:r>
            </a:p>
            <a:p>
              <a:pPr>
                <a:lnSpc>
                  <a:spcPct val="80000"/>
                </a:lnSpc>
              </a:pPr>
              <a:r>
                <a:rPr lang="th-TH" sz="5400" b="1" spc="-200" dirty="0"/>
                <a:t> </a:t>
              </a:r>
              <a:r>
                <a:rPr lang="th-TH" sz="5400" b="1" spc="-200" dirty="0" smtClean="0"/>
                <a:t>   เส้นทาง</a:t>
              </a:r>
              <a:r>
                <a:rPr lang="th-TH" sz="5400" b="1" spc="-200" dirty="0"/>
                <a:t>ใหม่</a:t>
              </a:r>
              <a:r>
                <a:rPr lang="th-TH" sz="5400" b="1" spc="-200" dirty="0" smtClean="0"/>
                <a:t>จากร้านค้า</a:t>
              </a:r>
            </a:p>
            <a:p>
              <a:pPr>
                <a:lnSpc>
                  <a:spcPct val="80000"/>
                </a:lnSpc>
              </a:pPr>
              <a:r>
                <a:rPr lang="th-TH" sz="5400" b="1" spc="-200" dirty="0"/>
                <a:t> </a:t>
              </a:r>
              <a:r>
                <a:rPr lang="th-TH" sz="5400" b="1" spc="-200" dirty="0" smtClean="0"/>
                <a:t>   กลับไป</a:t>
              </a:r>
              <a:r>
                <a:rPr lang="th-TH" sz="5400" b="1" spc="-200" dirty="0"/>
                <a:t>ยังจุดเริ่มต้น</a:t>
              </a:r>
            </a:p>
          </p:txBody>
        </p:sp>
      </p:grpSp>
      <p:sp>
        <p:nvSpPr>
          <p:cNvPr id="10" name="ตัวแทนท้ายกระดาษ 6"/>
          <p:cNvSpPr>
            <a:spLocks noGrp="1"/>
          </p:cNvSpPr>
          <p:nvPr>
            <p:ph type="ftr" sz="quarter" idx="11"/>
          </p:nvPr>
        </p:nvSpPr>
        <p:spPr>
          <a:xfrm>
            <a:off x="6655724" y="6433912"/>
            <a:ext cx="5411358" cy="365125"/>
          </a:xfrm>
        </p:spPr>
        <p:txBody>
          <a:bodyPr/>
          <a:lstStyle/>
          <a:p>
            <a:pPr algn="r"/>
            <a:r>
              <a:rPr lang="th-TH" sz="1800" b="1" dirty="0" smtClean="0">
                <a:solidFill>
                  <a:schemeClr val="tx1">
                    <a:lumMod val="95000"/>
                  </a:schemeClr>
                </a:solidFill>
              </a:rPr>
              <a:t>เอมอร  รสเครือ</a:t>
            </a:r>
            <a:endParaRPr lang="th-TH" sz="1800" b="1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54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xmlns="" id="{CF2D7910-011E-4F7C-9AA5-CFD9615F2F0A}"/>
              </a:ext>
            </a:extLst>
          </p:cNvPr>
          <p:cNvSpPr/>
          <p:nvPr/>
        </p:nvSpPr>
        <p:spPr>
          <a:xfrm>
            <a:off x="812685" y="2352584"/>
            <a:ext cx="10150466" cy="4122636"/>
          </a:xfrm>
          <a:prstGeom prst="roundRect">
            <a:avLst/>
          </a:prstGeom>
          <a:solidFill>
            <a:srgbClr val="15052D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70000"/>
              </a:lnSpc>
            </a:pPr>
            <a:endParaRPr lang="en-US" sz="800" b="1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>
              <a:lnSpc>
                <a:spcPct val="80000"/>
              </a:lnSpc>
            </a:pPr>
            <a:r>
              <a:rPr lang="th-TH" sz="48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ศึกษาสถานการณ์จากวีดิทัศน์แล้วพบปัญหาอะไร </a:t>
            </a:r>
          </a:p>
          <a:p>
            <a:pPr>
              <a:lnSpc>
                <a:spcPct val="80000"/>
              </a:lnSpc>
            </a:pPr>
            <a:r>
              <a:rPr lang="th-TH" sz="48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ให้ออกแบบการนิเทศด้วยกระบวนการ </a:t>
            </a:r>
            <a:r>
              <a:rPr lang="en-US" sz="48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PLC</a:t>
            </a:r>
            <a:r>
              <a:rPr lang="th-TH" sz="48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sz="4800" b="1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(3 </a:t>
            </a:r>
            <a:r>
              <a:rPr lang="th-TH" sz="4800" b="1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ขั้น)</a:t>
            </a:r>
            <a:endParaRPr lang="th-TH" sz="800" b="1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>
              <a:lnSpc>
                <a:spcPct val="80000"/>
              </a:lnSpc>
            </a:pPr>
            <a:endParaRPr lang="en-US" sz="1050" b="1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>
              <a:lnSpc>
                <a:spcPct val="80000"/>
              </a:lnSpc>
            </a:pPr>
            <a:r>
              <a:rPr lang="en-US" sz="48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1) </a:t>
            </a:r>
            <a:r>
              <a:rPr lang="th-TH" sz="48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ค้นหาปัญหา</a:t>
            </a:r>
          </a:p>
          <a:p>
            <a:pPr>
              <a:lnSpc>
                <a:spcPct val="80000"/>
              </a:lnSpc>
            </a:pPr>
            <a:r>
              <a:rPr lang="th-TH" sz="48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</a:t>
            </a:r>
            <a:r>
              <a:rPr lang="en-US" sz="48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2) </a:t>
            </a:r>
            <a:r>
              <a:rPr lang="th-TH" sz="48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ร่วมกันหาแนวทางแก้ปัญหา </a:t>
            </a:r>
            <a:endParaRPr lang="en-US" sz="4800" b="1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>
              <a:lnSpc>
                <a:spcPct val="80000"/>
              </a:lnSpc>
            </a:pPr>
            <a:r>
              <a:rPr lang="en-US" sz="48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3) </a:t>
            </a:r>
            <a:r>
              <a:rPr lang="th-TH" sz="48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ออกแบบกิจกรรมการแก้ปัญหา </a:t>
            </a:r>
            <a:endParaRPr lang="th-TH" sz="4800" b="1" dirty="0" smtClean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>
              <a:lnSpc>
                <a:spcPct val="80000"/>
              </a:lnSpc>
            </a:pPr>
            <a:r>
              <a:rPr lang="th-TH" sz="48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sz="4800" b="1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ใช้ตารางจาก </a:t>
            </a:r>
            <a:r>
              <a:rPr lang="en-US" sz="5400" b="1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slide</a:t>
            </a:r>
            <a:r>
              <a:rPr lang="en-US" sz="4800" b="1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sz="4800" b="1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ที่ </a:t>
            </a:r>
            <a:r>
              <a:rPr lang="en-US" sz="4800" b="1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8</a:t>
            </a:r>
            <a:endParaRPr lang="th-TH" sz="4800" b="1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xmlns="" id="{849D8368-A1D4-482C-8EE9-5B5558A53798}"/>
              </a:ext>
            </a:extLst>
          </p:cNvPr>
          <p:cNvSpPr txBox="1"/>
          <p:nvPr/>
        </p:nvSpPr>
        <p:spPr>
          <a:xfrm flipH="1">
            <a:off x="0" y="6182832"/>
            <a:ext cx="488065" cy="584775"/>
          </a:xfrm>
          <a:prstGeom prst="rect">
            <a:avLst/>
          </a:prstGeom>
          <a:noFill/>
          <a:ln>
            <a:solidFill>
              <a:schemeClr val="bg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15</a:t>
            </a:r>
            <a:endParaRPr lang="th-TH" sz="32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6" name="สี่เหลี่ยมผืนผ้า: มุมมน 5">
            <a:extLst>
              <a:ext uri="{FF2B5EF4-FFF2-40B4-BE49-F238E27FC236}">
                <a16:creationId xmlns:a16="http://schemas.microsoft.com/office/drawing/2014/main" xmlns="" id="{B00BC223-8FA8-41D0-ABF9-E92993C0DE69}"/>
              </a:ext>
            </a:extLst>
          </p:cNvPr>
          <p:cNvSpPr/>
          <p:nvPr/>
        </p:nvSpPr>
        <p:spPr>
          <a:xfrm>
            <a:off x="883707" y="558984"/>
            <a:ext cx="10150466" cy="1518390"/>
          </a:xfrm>
          <a:prstGeom prst="roundRect">
            <a:avLst/>
          </a:prstGeom>
          <a:solidFill>
            <a:srgbClr val="15052D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</a:t>
            </a:r>
          </a:p>
          <a:p>
            <a:r>
              <a:rPr lang="en-US" sz="54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 2.</a:t>
            </a:r>
            <a:r>
              <a:rPr lang="th-TH" sz="54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สถานการณ์จำลองการนิเทศ</a:t>
            </a:r>
            <a:r>
              <a:rPr lang="th-TH" sz="5400" b="1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ในชั้นเรียน</a:t>
            </a:r>
            <a:endParaRPr lang="th-TH" sz="5400" b="1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>
              <a:lnSpc>
                <a:spcPct val="70000"/>
              </a:lnSpc>
            </a:pPr>
            <a:r>
              <a:rPr lang="th-TH" sz="54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การจัดกิจกรรมวิทยาการคอมพิวเตอร์ +</a:t>
            </a:r>
            <a:r>
              <a:rPr lang="en-US" sz="54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Coding</a:t>
            </a:r>
            <a:endParaRPr lang="th-TH" sz="5400" b="1" dirty="0">
              <a:solidFill>
                <a:srgbClr val="FFFF66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algn="ctr"/>
            <a:r>
              <a:rPr lang="th-TH" sz="5400" b="1" dirty="0">
                <a:solidFill>
                  <a:srgbClr val="FFFF99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</a:t>
            </a:r>
            <a:endParaRPr lang="th-TH" sz="5400" b="1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8" name="ตัวแทนท้ายกระดาษ 6"/>
          <p:cNvSpPr>
            <a:spLocks noGrp="1"/>
          </p:cNvSpPr>
          <p:nvPr>
            <p:ph type="ftr" sz="quarter" idx="11"/>
          </p:nvPr>
        </p:nvSpPr>
        <p:spPr>
          <a:xfrm>
            <a:off x="6655724" y="6433912"/>
            <a:ext cx="5411358" cy="365125"/>
          </a:xfrm>
        </p:spPr>
        <p:txBody>
          <a:bodyPr/>
          <a:lstStyle/>
          <a:p>
            <a:pPr algn="r"/>
            <a:r>
              <a:rPr lang="th-TH" sz="1800" b="1" dirty="0" smtClean="0">
                <a:solidFill>
                  <a:schemeClr val="tx1">
                    <a:lumMod val="95000"/>
                  </a:schemeClr>
                </a:solidFill>
              </a:rPr>
              <a:t>เอมอร  รสเครือ</a:t>
            </a:r>
            <a:endParaRPr lang="th-TH" sz="1800" b="1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4563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820092"/>
              </p:ext>
            </p:extLst>
          </p:nvPr>
        </p:nvGraphicFramePr>
        <p:xfrm>
          <a:off x="229517" y="1928090"/>
          <a:ext cx="11798300" cy="4663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16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185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370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811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57200">
                <a:tc rowSpan="2">
                  <a:txBody>
                    <a:bodyPr/>
                    <a:lstStyle/>
                    <a:p>
                      <a:endParaRPr lang="th-TH" sz="8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th-TH" sz="8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th-TH" sz="8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th-TH" sz="800" b="1" baseline="0" dirty="0" smtClean="0">
                          <a:solidFill>
                            <a:schemeClr val="tx1"/>
                          </a:solidFill>
                        </a:rPr>
                        <a:t>                                             </a:t>
                      </a:r>
                    </a:p>
                    <a:p>
                      <a:r>
                        <a:rPr lang="th-TH" sz="800" b="1" baseline="0" dirty="0" smtClean="0">
                          <a:solidFill>
                            <a:schemeClr val="tx1"/>
                          </a:solidFill>
                        </a:rPr>
                        <a:t>       </a:t>
                      </a:r>
                      <a:r>
                        <a:rPr lang="th-TH" sz="3600" b="1" dirty="0" smtClean="0">
                          <a:solidFill>
                            <a:schemeClr val="tx1"/>
                          </a:solidFill>
                        </a:rPr>
                        <a:t>กิจกรรม</a:t>
                      </a:r>
                      <a:endParaRPr lang="th-TH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2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3600" dirty="0" smtClean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บทบาท</a:t>
                      </a:r>
                      <a:endParaRPr lang="th-TH" sz="3600" dirty="0">
                        <a:solidFill>
                          <a:schemeClr val="tx1"/>
                        </a:solidFill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2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th-TH" sz="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th-TH" sz="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th-TH" sz="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th-TH" sz="8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th-TH" sz="800" baseline="0" dirty="0" smtClean="0">
                          <a:solidFill>
                            <a:schemeClr val="tx1"/>
                          </a:solidFill>
                        </a:rPr>
                        <a:t>            </a:t>
                      </a:r>
                      <a:r>
                        <a:rPr lang="th-TH" sz="3600" dirty="0" smtClean="0">
                          <a:solidFill>
                            <a:schemeClr val="tx1"/>
                          </a:solidFill>
                        </a:rPr>
                        <a:t>ผลที่ได้</a:t>
                      </a:r>
                      <a:endParaRPr lang="th-TH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9920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600" b="1" dirty="0" smtClean="0">
                          <a:solidFill>
                            <a:schemeClr val="tx1"/>
                          </a:solidFill>
                          <a:cs typeface="+mn-cs"/>
                        </a:rPr>
                        <a:t>ศึกษานิเทศก์</a:t>
                      </a:r>
                      <a:endParaRPr lang="th-TH" sz="3600" b="1" dirty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2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3600" b="1" dirty="0" smtClean="0">
                          <a:solidFill>
                            <a:schemeClr val="tx1"/>
                          </a:solidFill>
                        </a:rPr>
                        <a:t> ชุมชนการเรียนรู้ทางวิชาชีพ </a:t>
                      </a:r>
                      <a:r>
                        <a:rPr lang="th-TH" sz="3600" b="1" dirty="0" smtClean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(</a:t>
                      </a: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PLC</a:t>
                      </a:r>
                      <a:r>
                        <a:rPr lang="th-TH" sz="3600" b="1" dirty="0" smtClean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)</a:t>
                      </a:r>
                      <a:endParaRPr lang="th-TH" sz="3600" b="1" dirty="0">
                        <a:solidFill>
                          <a:schemeClr val="tx1"/>
                        </a:solidFill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2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93918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1.</a:t>
                      </a:r>
                      <a:r>
                        <a:rPr lang="th-TH" sz="3600" dirty="0" smtClean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ค้นหา</a:t>
                      </a:r>
                    </a:p>
                    <a:p>
                      <a:r>
                        <a:rPr lang="th-TH" sz="3600" dirty="0" smtClean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  </a:t>
                      </a:r>
                      <a:r>
                        <a:rPr lang="th-TH" sz="3600" baseline="0" dirty="0" smtClean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 </a:t>
                      </a:r>
                      <a:r>
                        <a:rPr lang="th-TH" sz="3600" dirty="0" smtClean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ปัญหา</a:t>
                      </a:r>
                    </a:p>
                    <a:p>
                      <a:r>
                        <a:rPr lang="th-TH" sz="3600" baseline="0" dirty="0" smtClean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  (จาก</a:t>
                      </a:r>
                    </a:p>
                    <a:p>
                      <a:r>
                        <a:rPr lang="th-TH" sz="3600" baseline="0" dirty="0" smtClean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   </a:t>
                      </a:r>
                      <a:r>
                        <a:rPr lang="th-TH" sz="3600" baseline="0" dirty="0" err="1" smtClean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วีดิ</a:t>
                      </a:r>
                      <a:r>
                        <a:rPr lang="th-TH" sz="3600" baseline="0" dirty="0" smtClean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ทัศน์)</a:t>
                      </a:r>
                      <a:endParaRPr lang="th-TH" sz="3600" dirty="0">
                        <a:solidFill>
                          <a:schemeClr val="tx1"/>
                        </a:solidFill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2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3600" b="1" baseline="0" dirty="0" smtClean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ชวนคิดโดยให้ครู</a:t>
                      </a:r>
                    </a:p>
                    <a:p>
                      <a:r>
                        <a:rPr lang="th-TH" sz="3600" b="1" baseline="0" dirty="0" smtClean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ทบทวนการจัด</a:t>
                      </a:r>
                    </a:p>
                    <a:p>
                      <a:r>
                        <a:rPr lang="th-TH" sz="3600" b="1" baseline="0" dirty="0" smtClean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ประสบการณ์จาก</a:t>
                      </a:r>
                    </a:p>
                    <a:p>
                      <a:r>
                        <a:rPr lang="th-TH" sz="3600" b="1" baseline="0" dirty="0" err="1" smtClean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วีดิ</a:t>
                      </a:r>
                      <a:r>
                        <a:rPr lang="th-TH" sz="3600" b="1" baseline="0" dirty="0" smtClean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ทัศน์ร่วมกัน</a:t>
                      </a:r>
                    </a:p>
                    <a:p>
                      <a:r>
                        <a:rPr lang="en-US" sz="3600" b="1" baseline="0" dirty="0" smtClean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(Coaching) </a:t>
                      </a:r>
                      <a:r>
                        <a:rPr lang="th-TH" sz="3600" b="1" baseline="0" dirty="0" smtClean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และ</a:t>
                      </a:r>
                    </a:p>
                    <a:p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(Reflection)</a:t>
                      </a:r>
                      <a:endParaRPr lang="th-TH" sz="3600" b="1" dirty="0" smtClean="0">
                        <a:solidFill>
                          <a:schemeClr val="tx1"/>
                        </a:solidFill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2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3600" b="1" dirty="0" smtClean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ทบทวนการจัดประสบการณ์ร่วมกัน</a:t>
                      </a:r>
                    </a:p>
                    <a:p>
                      <a:r>
                        <a:rPr lang="th-TH" sz="3600" b="1" dirty="0" smtClean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เพื่อค้นหาปัญหาที่เกิดขึ้นโดย</a:t>
                      </a:r>
                    </a:p>
                    <a:p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1)</a:t>
                      </a:r>
                      <a:r>
                        <a:rPr lang="th-TH" sz="3600" b="1" dirty="0" smtClean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 ผู้สอนสะท้อนเอง</a:t>
                      </a:r>
                    </a:p>
                    <a:p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2) </a:t>
                      </a:r>
                      <a:r>
                        <a:rPr lang="th-TH" sz="3600" b="1" dirty="0" smtClean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เพื่อนครูร่วมกันสะท้อน</a:t>
                      </a:r>
                      <a:endParaRPr lang="en-US" sz="3600" b="1" dirty="0" smtClean="0">
                        <a:solidFill>
                          <a:schemeClr val="tx1"/>
                        </a:solidFill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  <a:p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3) </a:t>
                      </a:r>
                      <a:r>
                        <a:rPr lang="th-TH" sz="3600" b="1" dirty="0" smtClean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ร่วมกันวิเคราะห์หาปัญหาที่แท้จริง</a:t>
                      </a:r>
                    </a:p>
                    <a:p>
                      <a:r>
                        <a:rPr lang="th-TH" sz="3600" b="1" dirty="0" smtClean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    (</a:t>
                      </a: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Lesson Study</a:t>
                      </a:r>
                      <a:r>
                        <a:rPr lang="th-TH" sz="3600" b="1" dirty="0" smtClean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)</a:t>
                      </a:r>
                      <a:endParaRPr lang="th-TH" sz="3600" b="1" dirty="0">
                        <a:solidFill>
                          <a:schemeClr val="tx1"/>
                        </a:solidFill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2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3600" b="1" dirty="0" smtClean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ได้ปัญหา</a:t>
                      </a:r>
                    </a:p>
                    <a:p>
                      <a:r>
                        <a:rPr lang="th-TH" sz="3600" b="1" dirty="0" smtClean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ที่แท้จริง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xmlns="" id="{849D8368-A1D4-482C-8EE9-5B5558A53798}"/>
              </a:ext>
            </a:extLst>
          </p:cNvPr>
          <p:cNvSpPr txBox="1"/>
          <p:nvPr/>
        </p:nvSpPr>
        <p:spPr>
          <a:xfrm flipH="1">
            <a:off x="83126" y="6153777"/>
            <a:ext cx="706584" cy="584775"/>
          </a:xfrm>
          <a:prstGeom prst="rect">
            <a:avLst/>
          </a:prstGeom>
          <a:noFill/>
          <a:ln>
            <a:solidFill>
              <a:schemeClr val="bg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 16</a:t>
            </a:r>
            <a:endParaRPr lang="th-TH" sz="32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xmlns="" id="{B4651928-920C-41B6-8C2C-C903D3E6276B}"/>
              </a:ext>
            </a:extLst>
          </p:cNvPr>
          <p:cNvSpPr/>
          <p:nvPr/>
        </p:nvSpPr>
        <p:spPr>
          <a:xfrm>
            <a:off x="1059872" y="191371"/>
            <a:ext cx="10137591" cy="1595865"/>
          </a:xfrm>
          <a:prstGeom prst="rect">
            <a:avLst/>
          </a:prstGeom>
          <a:solidFill>
            <a:srgbClr val="1E0741"/>
          </a:solidFill>
          <a:ln>
            <a:solidFill>
              <a:srgbClr val="00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th-TH" sz="54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               </a:t>
            </a:r>
            <a:r>
              <a:rPr lang="th-TH" sz="5400" b="1" dirty="0" smtClean="0">
                <a:solidFill>
                  <a:srgbClr val="FFFF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ตัวอย่างเฉลยคำตอบ</a:t>
            </a:r>
            <a:endParaRPr lang="en-US" sz="5400" b="1" dirty="0" smtClean="0">
              <a:solidFill>
                <a:srgbClr val="FFFF00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>
              <a:lnSpc>
                <a:spcPct val="80000"/>
              </a:lnSpc>
            </a:pPr>
            <a:r>
              <a:rPr lang="th-TH" sz="54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ออกแบบการนิเทศด้วยกระบวนการ </a:t>
            </a:r>
            <a:r>
              <a:rPr lang="en-US" sz="54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PLC (3</a:t>
            </a:r>
            <a:r>
              <a:rPr lang="th-TH" sz="54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 ขั้น</a:t>
            </a:r>
            <a:r>
              <a:rPr lang="en-US" sz="54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)</a:t>
            </a:r>
            <a:r>
              <a:rPr lang="en-US" sz="5400" b="1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</a:t>
            </a:r>
            <a:endParaRPr lang="th-TH" sz="4800" spc="-100" dirty="0">
              <a:solidFill>
                <a:srgbClr val="FF66FF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6" name="ตัวแทนท้ายกระดาษ 6"/>
          <p:cNvSpPr>
            <a:spLocks noGrp="1"/>
          </p:cNvSpPr>
          <p:nvPr>
            <p:ph type="ftr" sz="quarter" idx="11"/>
          </p:nvPr>
        </p:nvSpPr>
        <p:spPr>
          <a:xfrm>
            <a:off x="6655724" y="6433912"/>
            <a:ext cx="5411358" cy="365125"/>
          </a:xfrm>
        </p:spPr>
        <p:txBody>
          <a:bodyPr/>
          <a:lstStyle/>
          <a:p>
            <a:pPr algn="r"/>
            <a:r>
              <a:rPr lang="th-TH" sz="1800" b="1" dirty="0" smtClean="0">
                <a:solidFill>
                  <a:schemeClr val="tx1">
                    <a:lumMod val="95000"/>
                  </a:schemeClr>
                </a:solidFill>
              </a:rPr>
              <a:t>เอมอร  รสเครือ</a:t>
            </a:r>
            <a:endParaRPr lang="th-TH" sz="1800" b="1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19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840278"/>
              </p:ext>
            </p:extLst>
          </p:nvPr>
        </p:nvGraphicFramePr>
        <p:xfrm>
          <a:off x="177800" y="203200"/>
          <a:ext cx="11798300" cy="5760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392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915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878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57200">
                <a:tc rowSpan="2">
                  <a:txBody>
                    <a:bodyPr/>
                    <a:lstStyle/>
                    <a:p>
                      <a:endParaRPr lang="th-TH" sz="8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th-TH" sz="8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th-TH" sz="8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th-TH" sz="800" b="1" baseline="0" dirty="0" smtClean="0">
                          <a:solidFill>
                            <a:schemeClr val="tx1"/>
                          </a:solidFill>
                        </a:rPr>
                        <a:t>          </a:t>
                      </a:r>
                      <a:r>
                        <a:rPr lang="th-TH" sz="3600" b="1" dirty="0" smtClean="0">
                          <a:solidFill>
                            <a:schemeClr val="tx1"/>
                          </a:solidFill>
                        </a:rPr>
                        <a:t>กิจกรรม</a:t>
                      </a:r>
                      <a:endParaRPr lang="th-TH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2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3600" dirty="0" smtClean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บทบาท</a:t>
                      </a:r>
                      <a:endParaRPr lang="th-TH" sz="3600" dirty="0">
                        <a:solidFill>
                          <a:schemeClr val="tx1"/>
                        </a:solidFill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2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th-TH" sz="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th-TH" sz="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th-TH" sz="8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th-TH" sz="800" baseline="0" dirty="0" smtClean="0">
                          <a:solidFill>
                            <a:schemeClr val="tx1"/>
                          </a:solidFill>
                        </a:rPr>
                        <a:t>            </a:t>
                      </a:r>
                      <a:r>
                        <a:rPr lang="th-TH" sz="3600" dirty="0" smtClean="0">
                          <a:solidFill>
                            <a:schemeClr val="tx1"/>
                          </a:solidFill>
                        </a:rPr>
                        <a:t>ผลที่ได้</a:t>
                      </a:r>
                      <a:endParaRPr lang="th-TH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9920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600" b="1" dirty="0" smtClean="0">
                          <a:solidFill>
                            <a:schemeClr val="tx1"/>
                          </a:solidFill>
                          <a:cs typeface="+mn-cs"/>
                        </a:rPr>
                        <a:t>ศึกษานิเทศก์</a:t>
                      </a:r>
                      <a:endParaRPr lang="th-TH" sz="3600" b="1" dirty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2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3600" b="1" dirty="0" smtClean="0">
                          <a:solidFill>
                            <a:schemeClr val="tx1"/>
                          </a:solidFill>
                        </a:rPr>
                        <a:t> ชุมชนการเรียนรู้ทางวิชาชีพ </a:t>
                      </a:r>
                      <a:r>
                        <a:rPr lang="th-TH" sz="3600" b="1" dirty="0" smtClean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(</a:t>
                      </a: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PLC</a:t>
                      </a:r>
                      <a:r>
                        <a:rPr lang="th-TH" sz="3600" b="1" dirty="0" smtClean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)</a:t>
                      </a:r>
                      <a:endParaRPr lang="th-TH" sz="3600" b="1" dirty="0">
                        <a:solidFill>
                          <a:schemeClr val="tx1"/>
                        </a:solidFill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2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93918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2.</a:t>
                      </a:r>
                      <a:r>
                        <a:rPr lang="th-TH" sz="3600" dirty="0" smtClean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หา</a:t>
                      </a:r>
                    </a:p>
                    <a:p>
                      <a:r>
                        <a:rPr lang="th-TH" sz="3600" dirty="0" smtClean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  แนวทาง</a:t>
                      </a:r>
                    </a:p>
                    <a:p>
                      <a:r>
                        <a:rPr lang="th-TH" sz="3600" baseline="0" dirty="0" smtClean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  การ</a:t>
                      </a:r>
                    </a:p>
                    <a:p>
                      <a:r>
                        <a:rPr lang="th-TH" sz="3600" baseline="0" dirty="0" smtClean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  แก้ปัญหา</a:t>
                      </a:r>
                      <a:endParaRPr lang="th-TH" sz="3600" dirty="0">
                        <a:solidFill>
                          <a:schemeClr val="tx1"/>
                        </a:solidFill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2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3600" b="1" baseline="0" dirty="0" smtClean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พาครูคิดหาวิธีการแก้ปัญหา</a:t>
                      </a:r>
                    </a:p>
                    <a:p>
                      <a:r>
                        <a:rPr lang="th-TH" sz="3600" b="1" baseline="0" dirty="0" smtClean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โดยมีผู้เชี่ยวชาญ</a:t>
                      </a:r>
                    </a:p>
                    <a:p>
                      <a:r>
                        <a:rPr lang="th-TH" sz="3600" b="1" baseline="0" dirty="0" smtClean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ร่วมกิจกรรมด้วย</a:t>
                      </a:r>
                    </a:p>
                    <a:p>
                      <a:r>
                        <a:rPr lang="th-TH" sz="3600" b="1" baseline="0" dirty="0" smtClean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เพื่อความถูกต้องเชิงหลักการ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baseline="0" dirty="0" smtClean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(Coaching)</a:t>
                      </a:r>
                      <a:endParaRPr lang="th-TH" sz="3600" b="1" baseline="0" dirty="0" smtClean="0">
                        <a:solidFill>
                          <a:schemeClr val="tx1"/>
                        </a:solidFill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  <a:p>
                      <a:endParaRPr lang="th-TH" sz="3600" b="1" dirty="0">
                        <a:solidFill>
                          <a:schemeClr val="tx1"/>
                        </a:solidFill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2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3600" b="1" dirty="0" smtClean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  สมาชิก</a:t>
                      </a:r>
                      <a:r>
                        <a:rPr lang="th-TH" sz="3600" b="1" baseline="0" dirty="0" smtClean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 </a:t>
                      </a:r>
                      <a:r>
                        <a:rPr lang="en-US" sz="3600" b="1" baseline="0" dirty="0" smtClean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PLC </a:t>
                      </a:r>
                      <a:r>
                        <a:rPr lang="th-TH" sz="3600" b="1" baseline="0" dirty="0" smtClean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ทุกคนร่วมกัน</a:t>
                      </a:r>
                    </a:p>
                    <a:p>
                      <a:r>
                        <a:rPr lang="th-TH" sz="3600" b="1" baseline="0" dirty="0" smtClean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  หาแนวทางการแก้ปัญหา</a:t>
                      </a:r>
                    </a:p>
                    <a:p>
                      <a:r>
                        <a:rPr lang="th-TH" sz="3600" b="1" baseline="0" dirty="0" smtClean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  (</a:t>
                      </a:r>
                      <a:r>
                        <a:rPr lang="en-US" sz="3600" b="1" baseline="0" dirty="0" smtClean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Brain  Storming</a:t>
                      </a:r>
                      <a:r>
                        <a:rPr lang="th-TH" sz="3600" b="1" baseline="0" dirty="0" smtClean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) </a:t>
                      </a:r>
                      <a:endParaRPr lang="th-TH" sz="3600" b="1" dirty="0">
                        <a:solidFill>
                          <a:schemeClr val="tx1"/>
                        </a:solidFill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2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3600" b="1" dirty="0" smtClean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วิธีการแก้ปัญหา</a:t>
                      </a:r>
                    </a:p>
                    <a:p>
                      <a:r>
                        <a:rPr lang="th-TH" sz="3600" b="1" dirty="0" smtClean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รูปแบบต่างๆ</a:t>
                      </a:r>
                      <a:endParaRPr lang="th-TH" sz="3600" b="1" dirty="0">
                        <a:solidFill>
                          <a:schemeClr val="tx1"/>
                        </a:solidFill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xmlns="" id="{849D8368-A1D4-482C-8EE9-5B5558A53798}"/>
              </a:ext>
            </a:extLst>
          </p:cNvPr>
          <p:cNvSpPr txBox="1"/>
          <p:nvPr/>
        </p:nvSpPr>
        <p:spPr>
          <a:xfrm flipH="1">
            <a:off x="-3" y="6279910"/>
            <a:ext cx="706584" cy="584775"/>
          </a:xfrm>
          <a:prstGeom prst="rect">
            <a:avLst/>
          </a:prstGeom>
          <a:noFill/>
          <a:ln>
            <a:solidFill>
              <a:schemeClr val="bg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 17</a:t>
            </a:r>
            <a:endParaRPr lang="th-TH" sz="32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4" name="ตัวแทนท้ายกระดาษ 6"/>
          <p:cNvSpPr>
            <a:spLocks noGrp="1"/>
          </p:cNvSpPr>
          <p:nvPr>
            <p:ph type="ftr" sz="quarter" idx="11"/>
          </p:nvPr>
        </p:nvSpPr>
        <p:spPr>
          <a:xfrm>
            <a:off x="6655724" y="6433912"/>
            <a:ext cx="5411358" cy="365125"/>
          </a:xfrm>
        </p:spPr>
        <p:txBody>
          <a:bodyPr/>
          <a:lstStyle/>
          <a:p>
            <a:pPr algn="r"/>
            <a:r>
              <a:rPr lang="th-TH" sz="1800" b="1" dirty="0" smtClean="0">
                <a:solidFill>
                  <a:schemeClr val="tx1">
                    <a:lumMod val="95000"/>
                  </a:schemeClr>
                </a:solidFill>
              </a:rPr>
              <a:t>เอมอร  รสเครือ</a:t>
            </a:r>
            <a:endParaRPr lang="th-TH" sz="1800" b="1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24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449414"/>
              </p:ext>
            </p:extLst>
          </p:nvPr>
        </p:nvGraphicFramePr>
        <p:xfrm>
          <a:off x="177800" y="203200"/>
          <a:ext cx="11798300" cy="5760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627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66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084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905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57200">
                <a:tc rowSpan="2">
                  <a:txBody>
                    <a:bodyPr/>
                    <a:lstStyle/>
                    <a:p>
                      <a:endParaRPr lang="th-TH" sz="8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th-TH" sz="8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th-TH" sz="8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th-TH" sz="800" b="1" baseline="0" dirty="0" smtClean="0">
                          <a:solidFill>
                            <a:schemeClr val="tx1"/>
                          </a:solidFill>
                        </a:rPr>
                        <a:t>                    </a:t>
                      </a:r>
                      <a:r>
                        <a:rPr lang="th-TH" sz="3600" b="1" dirty="0" smtClean="0">
                          <a:solidFill>
                            <a:schemeClr val="tx1"/>
                          </a:solidFill>
                        </a:rPr>
                        <a:t>กิจกรรม</a:t>
                      </a:r>
                      <a:endParaRPr lang="th-TH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2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3600" dirty="0" smtClean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บทบาท</a:t>
                      </a:r>
                      <a:endParaRPr lang="th-TH" sz="3600" dirty="0">
                        <a:solidFill>
                          <a:schemeClr val="tx1"/>
                        </a:solidFill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2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th-TH" sz="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th-TH" sz="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th-TH" sz="8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th-TH" sz="800" baseline="0" dirty="0" smtClean="0">
                          <a:solidFill>
                            <a:schemeClr val="tx1"/>
                          </a:solidFill>
                        </a:rPr>
                        <a:t>            </a:t>
                      </a:r>
                      <a:r>
                        <a:rPr lang="th-TH" sz="3600" dirty="0" smtClean="0">
                          <a:solidFill>
                            <a:schemeClr val="tx1"/>
                          </a:solidFill>
                        </a:rPr>
                        <a:t>ผลที่ได้</a:t>
                      </a:r>
                      <a:endParaRPr lang="th-TH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9920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600" b="1" dirty="0" smtClean="0">
                          <a:solidFill>
                            <a:schemeClr val="tx1"/>
                          </a:solidFill>
                          <a:cs typeface="+mn-cs"/>
                        </a:rPr>
                        <a:t>ศึกษานิเทศก์</a:t>
                      </a:r>
                      <a:endParaRPr lang="th-TH" sz="3600" b="1" dirty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2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3600" b="1" dirty="0" smtClean="0">
                          <a:solidFill>
                            <a:schemeClr val="tx1"/>
                          </a:solidFill>
                        </a:rPr>
                        <a:t> ชุมชนการเรียนรู้ทางวิชาชีพ </a:t>
                      </a:r>
                      <a:r>
                        <a:rPr lang="th-TH" sz="3600" b="1" dirty="0" smtClean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(</a:t>
                      </a: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PLC</a:t>
                      </a:r>
                      <a:r>
                        <a:rPr lang="th-TH" sz="3600" b="1" dirty="0" smtClean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)</a:t>
                      </a:r>
                      <a:endParaRPr lang="th-TH" sz="3600" b="1" dirty="0">
                        <a:solidFill>
                          <a:schemeClr val="tx1"/>
                        </a:solidFill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2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93918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3.</a:t>
                      </a:r>
                      <a:r>
                        <a:rPr lang="th-TH" sz="3600" dirty="0" smtClean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ออกแบบ</a:t>
                      </a:r>
                    </a:p>
                    <a:p>
                      <a:r>
                        <a:rPr lang="th-TH" sz="3600" dirty="0" smtClean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   กิจกรรม</a:t>
                      </a:r>
                    </a:p>
                    <a:p>
                      <a:r>
                        <a:rPr lang="th-TH" sz="3600" dirty="0" smtClean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   เพื่อ</a:t>
                      </a:r>
                    </a:p>
                    <a:p>
                      <a:r>
                        <a:rPr lang="th-TH" sz="3600" baseline="0" dirty="0" smtClean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   แก้ปัญหา</a:t>
                      </a:r>
                      <a:endParaRPr lang="th-TH" sz="3600" dirty="0">
                        <a:solidFill>
                          <a:schemeClr val="tx1"/>
                        </a:solidFill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2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3600" b="1" dirty="0" smtClean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กระตุ้น หรือ</a:t>
                      </a:r>
                    </a:p>
                    <a:p>
                      <a:r>
                        <a:rPr lang="th-TH" sz="3600" b="1" dirty="0" smtClean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ชี้แนะให้เกิด</a:t>
                      </a:r>
                    </a:p>
                    <a:p>
                      <a:r>
                        <a:rPr lang="th-TH" sz="3600" b="1" dirty="0" smtClean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วิธีการแก้</a:t>
                      </a:r>
                    </a:p>
                    <a:p>
                      <a:r>
                        <a:rPr lang="th-TH" sz="3600" b="1" dirty="0" smtClean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ปัญหา</a:t>
                      </a:r>
                      <a:endParaRPr lang="en-US" sz="3600" b="1" dirty="0" smtClean="0">
                        <a:solidFill>
                          <a:schemeClr val="tx1"/>
                        </a:solidFill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  <a:p>
                      <a:r>
                        <a:rPr lang="en-US" sz="3600" b="1" baseline="0" dirty="0" smtClean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(Coaching) </a:t>
                      </a:r>
                      <a:endParaRPr lang="th-TH" sz="3600" b="1" dirty="0" smtClean="0">
                        <a:solidFill>
                          <a:schemeClr val="tx1"/>
                        </a:solidFill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  <a:p>
                      <a:endParaRPr lang="th-TH" sz="3600" b="1" dirty="0">
                        <a:solidFill>
                          <a:schemeClr val="tx1"/>
                        </a:solidFill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2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3600" dirty="0" smtClean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 </a:t>
                      </a:r>
                      <a:r>
                        <a:rPr lang="th-TH" sz="3600" b="1" dirty="0" smtClean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ร่วมกันออกแบบ</a:t>
                      </a:r>
                    </a:p>
                    <a:p>
                      <a:r>
                        <a:rPr lang="th-TH" sz="3600" b="1" dirty="0" smtClean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-วิธีการแก้ปัญหา</a:t>
                      </a:r>
                    </a:p>
                    <a:p>
                      <a:r>
                        <a:rPr lang="th-TH" sz="3600" b="1" dirty="0" smtClean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-เครื่องมือและสื่อในการแก้ปัญหา</a:t>
                      </a:r>
                    </a:p>
                    <a:p>
                      <a:r>
                        <a:rPr lang="th-TH" sz="3600" b="1" dirty="0" smtClean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 </a:t>
                      </a:r>
                      <a:r>
                        <a:rPr lang="th-TH" sz="3600" b="1" baseline="0" dirty="0" smtClean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 (</a:t>
                      </a:r>
                      <a:r>
                        <a:rPr lang="en-US" sz="3600" b="1" baseline="0" dirty="0" smtClean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Brain  Storming</a:t>
                      </a:r>
                      <a:r>
                        <a:rPr lang="th-TH" sz="3600" b="1" baseline="0" dirty="0" smtClean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) </a:t>
                      </a:r>
                      <a:endParaRPr lang="th-TH" sz="3600" b="1" dirty="0">
                        <a:solidFill>
                          <a:schemeClr val="tx1"/>
                        </a:solidFill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2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3600" b="1" dirty="0" smtClean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-กิจกรรม</a:t>
                      </a:r>
                    </a:p>
                    <a:p>
                      <a:r>
                        <a:rPr lang="th-TH" sz="3600" b="1" baseline="0" dirty="0" smtClean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 </a:t>
                      </a:r>
                      <a:r>
                        <a:rPr lang="th-TH" sz="3600" b="1" dirty="0" smtClean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การแก้ปัญหา</a:t>
                      </a:r>
                    </a:p>
                    <a:p>
                      <a:r>
                        <a:rPr lang="th-TH" sz="3600" b="1" dirty="0" smtClean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-แผนการจัด  </a:t>
                      </a:r>
                    </a:p>
                    <a:p>
                      <a:r>
                        <a:rPr lang="th-TH" sz="3600" b="1" dirty="0" smtClean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 ประสบการณ์</a:t>
                      </a:r>
                    </a:p>
                    <a:p>
                      <a:r>
                        <a:rPr lang="th-TH" sz="3600" b="1" dirty="0" smtClean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-เครื่องมือและสื่อ</a:t>
                      </a:r>
                    </a:p>
                    <a:p>
                      <a:r>
                        <a:rPr lang="th-TH" sz="3600" b="1" dirty="0" smtClean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 ประกอบกิจกรรม</a:t>
                      </a:r>
                    </a:p>
                    <a:p>
                      <a:r>
                        <a:rPr lang="th-TH" sz="3600" b="1" dirty="0" smtClean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 การ</a:t>
                      </a:r>
                      <a:r>
                        <a:rPr lang="th-TH" sz="3600" b="1" baseline="0" dirty="0" smtClean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แก้ปัญหา</a:t>
                      </a:r>
                    </a:p>
                    <a:p>
                      <a:r>
                        <a:rPr lang="th-TH" sz="3600" b="1" dirty="0" smtClean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 (เพลง เกม ฯลฯ )</a:t>
                      </a:r>
                      <a:endParaRPr lang="th-TH" sz="3600" b="1" dirty="0">
                        <a:solidFill>
                          <a:schemeClr val="tx1"/>
                        </a:solidFill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xmlns="" id="{849D8368-A1D4-482C-8EE9-5B5558A53798}"/>
              </a:ext>
            </a:extLst>
          </p:cNvPr>
          <p:cNvSpPr txBox="1"/>
          <p:nvPr/>
        </p:nvSpPr>
        <p:spPr>
          <a:xfrm flipH="1">
            <a:off x="-3" y="6279910"/>
            <a:ext cx="706584" cy="584775"/>
          </a:xfrm>
          <a:prstGeom prst="rect">
            <a:avLst/>
          </a:prstGeom>
          <a:noFill/>
          <a:ln>
            <a:solidFill>
              <a:schemeClr val="bg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 18</a:t>
            </a:r>
            <a:endParaRPr lang="th-TH" sz="32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4" name="ตัวแทนท้ายกระดาษ 6"/>
          <p:cNvSpPr>
            <a:spLocks noGrp="1"/>
          </p:cNvSpPr>
          <p:nvPr>
            <p:ph type="ftr" sz="quarter" idx="11"/>
          </p:nvPr>
        </p:nvSpPr>
        <p:spPr>
          <a:xfrm>
            <a:off x="6655724" y="6433912"/>
            <a:ext cx="5411358" cy="365125"/>
          </a:xfrm>
        </p:spPr>
        <p:txBody>
          <a:bodyPr/>
          <a:lstStyle/>
          <a:p>
            <a:pPr algn="r"/>
            <a:r>
              <a:rPr lang="th-TH" sz="1800" b="1" dirty="0" smtClean="0">
                <a:solidFill>
                  <a:schemeClr val="tx1">
                    <a:lumMod val="95000"/>
                  </a:schemeClr>
                </a:solidFill>
              </a:rPr>
              <a:t>เอมอร  รสเครือ</a:t>
            </a:r>
            <a:endParaRPr lang="th-TH" sz="1800" b="1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1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xmlns="" id="{B5D196EB-CB8F-4299-A45D-930EF48A6C75}"/>
              </a:ext>
            </a:extLst>
          </p:cNvPr>
          <p:cNvGrpSpPr/>
          <p:nvPr/>
        </p:nvGrpSpPr>
        <p:grpSpPr>
          <a:xfrm>
            <a:off x="0" y="0"/>
            <a:ext cx="12287249" cy="6858000"/>
            <a:chOff x="0" y="0"/>
            <a:chExt cx="12287249" cy="6858000"/>
          </a:xfrm>
        </p:grpSpPr>
        <p:grpSp>
          <p:nvGrpSpPr>
            <p:cNvPr id="3" name="กลุ่ม 2">
              <a:extLst>
                <a:ext uri="{FF2B5EF4-FFF2-40B4-BE49-F238E27FC236}">
                  <a16:creationId xmlns:a16="http://schemas.microsoft.com/office/drawing/2014/main" xmlns="" id="{4383BBF5-EF81-4D53-8907-11558A4B5866}"/>
                </a:ext>
              </a:extLst>
            </p:cNvPr>
            <p:cNvGrpSpPr/>
            <p:nvPr/>
          </p:nvGrpSpPr>
          <p:grpSpPr>
            <a:xfrm>
              <a:off x="0" y="0"/>
              <a:ext cx="12258675" cy="6858000"/>
              <a:chOff x="0" y="-638175"/>
              <a:chExt cx="12258675" cy="6858000"/>
            </a:xfrm>
          </p:grpSpPr>
          <p:grpSp>
            <p:nvGrpSpPr>
              <p:cNvPr id="8" name="กลุ่ม 7">
                <a:extLst>
                  <a:ext uri="{FF2B5EF4-FFF2-40B4-BE49-F238E27FC236}">
                    <a16:creationId xmlns:a16="http://schemas.microsoft.com/office/drawing/2014/main" xmlns="" id="{FCF22D4A-5653-4FC8-90CD-F0CD5ABED3F1}"/>
                  </a:ext>
                </a:extLst>
              </p:cNvPr>
              <p:cNvGrpSpPr/>
              <p:nvPr/>
            </p:nvGrpSpPr>
            <p:grpSpPr>
              <a:xfrm>
                <a:off x="0" y="-638175"/>
                <a:ext cx="12258675" cy="6858000"/>
                <a:chOff x="32833" y="-296382"/>
                <a:chExt cx="12235543" cy="7305381"/>
              </a:xfrm>
            </p:grpSpPr>
            <p:pic>
              <p:nvPicPr>
                <p:cNvPr id="18" name="Picture 3">
                  <a:extLst>
                    <a:ext uri="{FF2B5EF4-FFF2-40B4-BE49-F238E27FC236}">
                      <a16:creationId xmlns:a16="http://schemas.microsoft.com/office/drawing/2014/main" xmlns="" id="{8E8D42D1-D3BA-478D-8F30-495AF608FB1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duotone>
                    <a:prstClr val="black"/>
                    <a:schemeClr val="accent1">
                      <a:tint val="45000"/>
                      <a:satMod val="400000"/>
                    </a:scheme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colorTemperature colorTemp="5300"/>
                          </a14:imgEffect>
                          <a14:imgEffect>
                            <a14:saturation sat="66000"/>
                          </a14:imgEffect>
                        </a14:imgLayer>
                      </a14:imgProps>
                    </a:ext>
                  </a:extLst>
                </a:blip>
                <a:srcRect t="7234" r="-1" b="-1"/>
                <a:stretch/>
              </p:blipFill>
              <p:spPr>
                <a:xfrm>
                  <a:off x="32833" y="-296382"/>
                  <a:ext cx="12235543" cy="7305381"/>
                </a:xfrm>
                <a:prstGeom prst="rect">
                  <a:avLst/>
                </a:prstGeom>
              </p:spPr>
            </p:pic>
            <p:sp>
              <p:nvSpPr>
                <p:cNvPr id="5" name="สี่เหลี่ยมผืนผ้า 4">
                  <a:extLst>
                    <a:ext uri="{FF2B5EF4-FFF2-40B4-BE49-F238E27FC236}">
                      <a16:creationId xmlns:a16="http://schemas.microsoft.com/office/drawing/2014/main" xmlns="" id="{D7D518A9-C1F0-479E-852D-0A77C0047DC8}"/>
                    </a:ext>
                  </a:extLst>
                </p:cNvPr>
                <p:cNvSpPr/>
                <p:nvPr/>
              </p:nvSpPr>
              <p:spPr>
                <a:xfrm>
                  <a:off x="33543" y="-296382"/>
                  <a:ext cx="3830621" cy="725033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" name="สี่เหลี่ยมผืนผ้า 1">
                <a:extLst>
                  <a:ext uri="{FF2B5EF4-FFF2-40B4-BE49-F238E27FC236}">
                    <a16:creationId xmlns:a16="http://schemas.microsoft.com/office/drawing/2014/main" xmlns="" id="{6FE1A4D6-2B04-4E1A-AEA7-863A75393C60}"/>
                  </a:ext>
                </a:extLst>
              </p:cNvPr>
              <p:cNvSpPr/>
              <p:nvPr/>
            </p:nvSpPr>
            <p:spPr>
              <a:xfrm>
                <a:off x="8134350" y="-638175"/>
                <a:ext cx="4057651" cy="6858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</p:grpSp>
        <p:pic>
          <p:nvPicPr>
            <p:cNvPr id="11" name="Picture 4">
              <a:extLst>
                <a:ext uri="{FF2B5EF4-FFF2-40B4-BE49-F238E27FC236}">
                  <a16:creationId xmlns:a16="http://schemas.microsoft.com/office/drawing/2014/main" xmlns="" id="{E3971A99-C6A7-4E21-A26A-9028A6714869}"/>
                </a:ext>
              </a:extLst>
            </p:cNvPr>
            <p:cNvPicPr/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87249" cy="6858000"/>
            </a:xfrm>
            <a:prstGeom prst="rect">
              <a:avLst/>
            </a:prstGeom>
            <a:ln>
              <a:solidFill>
                <a:srgbClr val="5B9BD5"/>
              </a:solidFill>
            </a:ln>
          </p:spPr>
        </p:pic>
        <p:sp>
          <p:nvSpPr>
            <p:cNvPr id="4" name="สี่เหลี่ยมผืนผ้า 3">
              <a:extLst>
                <a:ext uri="{FF2B5EF4-FFF2-40B4-BE49-F238E27FC236}">
                  <a16:creationId xmlns:a16="http://schemas.microsoft.com/office/drawing/2014/main" xmlns="" id="{C2FFBBB8-1B04-4ED1-9D74-561A6E952A13}"/>
                </a:ext>
              </a:extLst>
            </p:cNvPr>
            <p:cNvSpPr/>
            <p:nvPr/>
          </p:nvSpPr>
          <p:spPr>
            <a:xfrm>
              <a:off x="4384141" y="2273300"/>
              <a:ext cx="3721635" cy="2362200"/>
            </a:xfrm>
            <a:prstGeom prst="rect">
              <a:avLst/>
            </a:prstGeom>
            <a:solidFill>
              <a:srgbClr val="3A1953"/>
            </a:solidFill>
            <a:ln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th-TH" sz="4000" b="1" dirty="0"/>
                <a:t>วิทยาการ</a:t>
              </a:r>
              <a:r>
                <a:rPr lang="th-TH" sz="4000" b="1" dirty="0" smtClean="0"/>
                <a:t>คอมพิวเตอร์</a:t>
              </a:r>
            </a:p>
            <a:p>
              <a:pPr algn="ctr">
                <a:lnSpc>
                  <a:spcPct val="80000"/>
                </a:lnSpc>
              </a:pPr>
              <a:r>
                <a:rPr lang="th-TH" sz="4000" b="1" dirty="0" smtClean="0"/>
                <a:t>เข้ามามี</a:t>
              </a:r>
              <a:r>
                <a:rPr lang="th-TH" sz="4000" b="1" dirty="0"/>
                <a:t>บทบาทและ</a:t>
              </a:r>
            </a:p>
            <a:p>
              <a:pPr algn="ctr">
                <a:lnSpc>
                  <a:spcPct val="80000"/>
                </a:lnSpc>
              </a:pPr>
              <a:r>
                <a:rPr lang="th-TH" sz="4000" b="1" dirty="0"/>
                <a:t>อยู่ในชีวิตประจำวัน</a:t>
              </a:r>
            </a:p>
            <a:p>
              <a:pPr algn="ctr">
                <a:lnSpc>
                  <a:spcPct val="80000"/>
                </a:lnSpc>
              </a:pPr>
              <a:r>
                <a:rPr lang="th-TH" sz="4000" b="1" dirty="0"/>
                <a:t>ในยุคปัจจุบัน</a:t>
              </a:r>
            </a:p>
          </p:txBody>
        </p:sp>
      </p:grp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xmlns="" id="{A4E119AB-C362-4FDE-9716-41DA5AC2D59B}"/>
              </a:ext>
            </a:extLst>
          </p:cNvPr>
          <p:cNvSpPr txBox="1"/>
          <p:nvPr/>
        </p:nvSpPr>
        <p:spPr>
          <a:xfrm>
            <a:off x="-28574" y="6273225"/>
            <a:ext cx="512140" cy="584775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1</a:t>
            </a:r>
            <a:endParaRPr lang="th-TH" sz="3200" b="1" dirty="0">
              <a:solidFill>
                <a:schemeClr val="bg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2" name="ตัวแทนท้ายกระดาษ 6"/>
          <p:cNvSpPr>
            <a:spLocks noGrp="1"/>
          </p:cNvSpPr>
          <p:nvPr>
            <p:ph type="ftr" sz="quarter" idx="11"/>
          </p:nvPr>
        </p:nvSpPr>
        <p:spPr>
          <a:xfrm>
            <a:off x="6904465" y="6492875"/>
            <a:ext cx="5411358" cy="365125"/>
          </a:xfrm>
        </p:spPr>
        <p:txBody>
          <a:bodyPr/>
          <a:lstStyle/>
          <a:p>
            <a:pPr algn="r"/>
            <a:r>
              <a:rPr lang="th-TH" sz="1800" b="1" dirty="0" smtClean="0">
                <a:solidFill>
                  <a:srgbClr val="000048"/>
                </a:solidFill>
              </a:rPr>
              <a:t>เอมอร  รสเครือ</a:t>
            </a:r>
            <a:endParaRPr lang="th-TH" sz="1800" b="1" dirty="0">
              <a:solidFill>
                <a:srgbClr val="0000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8133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xmlns="" id="{69C5B80C-8B8A-408B-9D20-85072F27AA50}"/>
              </a:ext>
            </a:extLst>
          </p:cNvPr>
          <p:cNvGrpSpPr/>
          <p:nvPr/>
        </p:nvGrpSpPr>
        <p:grpSpPr>
          <a:xfrm>
            <a:off x="2517454" y="2112884"/>
            <a:ext cx="5898577" cy="3480048"/>
            <a:chOff x="5467827" y="1350014"/>
            <a:chExt cx="6520975" cy="1720462"/>
          </a:xfrm>
        </p:grpSpPr>
        <p:sp>
          <p:nvSpPr>
            <p:cNvPr id="7" name="ลูกศร: ขวา 6">
              <a:extLst>
                <a:ext uri="{FF2B5EF4-FFF2-40B4-BE49-F238E27FC236}">
                  <a16:creationId xmlns:a16="http://schemas.microsoft.com/office/drawing/2014/main" xmlns="" id="{B3F62255-BD0D-4124-8FA7-681B096284E1}"/>
                </a:ext>
              </a:extLst>
            </p:cNvPr>
            <p:cNvSpPr/>
            <p:nvPr/>
          </p:nvSpPr>
          <p:spPr>
            <a:xfrm>
              <a:off x="5467827" y="2066345"/>
              <a:ext cx="273168" cy="236031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8" name="สี่เหลี่ยมผืนผ้า: มุมมน 7">
              <a:extLst>
                <a:ext uri="{FF2B5EF4-FFF2-40B4-BE49-F238E27FC236}">
                  <a16:creationId xmlns:a16="http://schemas.microsoft.com/office/drawing/2014/main" xmlns="" id="{FCCDEE56-ADF7-4629-96A0-DF8FB992CAAD}"/>
                </a:ext>
              </a:extLst>
            </p:cNvPr>
            <p:cNvSpPr/>
            <p:nvPr/>
          </p:nvSpPr>
          <p:spPr>
            <a:xfrm>
              <a:off x="5791198" y="1350014"/>
              <a:ext cx="6197604" cy="1720462"/>
            </a:xfrm>
            <a:prstGeom prst="roundRect">
              <a:avLst/>
            </a:prstGeom>
            <a:solidFill>
              <a:srgbClr val="00002E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80000"/>
                </a:lnSpc>
              </a:pPr>
              <a:endParaRPr lang="th-TH" sz="5400" b="1" dirty="0"/>
            </a:p>
            <a:p>
              <a:pPr>
                <a:lnSpc>
                  <a:spcPct val="90000"/>
                </a:lnSpc>
              </a:pPr>
              <a:r>
                <a:rPr lang="en-US" sz="4800" b="1" spc="-100" dirty="0">
                  <a:latin typeface="CordiaUPC" panose="020B0304020202020204" pitchFamily="34" charset="-34"/>
                  <a:cs typeface="CordiaUPC" panose="020B0304020202020204" pitchFamily="34" charset="-34"/>
                </a:rPr>
                <a:t>1)</a:t>
              </a:r>
              <a:r>
                <a:rPr lang="th-TH" sz="4800" b="1" spc="-100" dirty="0">
                  <a:latin typeface="CordiaUPC" panose="020B0304020202020204" pitchFamily="34" charset="-34"/>
                  <a:cs typeface="CordiaUPC" panose="020B0304020202020204" pitchFamily="34" charset="-34"/>
                </a:rPr>
                <a:t> การทำงานไม่ร่วมมือกัน  </a:t>
              </a:r>
              <a:endParaRPr lang="en-US" sz="4800" b="1" spc="-100" dirty="0">
                <a:latin typeface="CordiaUPC" panose="020B0304020202020204" pitchFamily="34" charset="-34"/>
                <a:cs typeface="CordiaUPC" panose="020B0304020202020204" pitchFamily="34" charset="-34"/>
              </a:endParaRPr>
            </a:p>
            <a:p>
              <a:pPr>
                <a:lnSpc>
                  <a:spcPct val="90000"/>
                </a:lnSpc>
              </a:pPr>
              <a:r>
                <a:rPr lang="en-US" sz="4800" b="1" dirty="0">
                  <a:latin typeface="CordiaUPC" panose="020B0304020202020204" pitchFamily="34" charset="-34"/>
                  <a:cs typeface="CordiaUPC" panose="020B0304020202020204" pitchFamily="34" charset="-34"/>
                </a:rPr>
                <a:t>2)</a:t>
              </a:r>
              <a:r>
                <a:rPr lang="th-TH" sz="4800" b="1" dirty="0">
                  <a:latin typeface="CordiaUPC" panose="020B0304020202020204" pitchFamily="34" charset="-34"/>
                  <a:cs typeface="CordiaUPC" panose="020B0304020202020204" pitchFamily="34" charset="-34"/>
                </a:rPr>
                <a:t> </a:t>
              </a:r>
              <a:r>
                <a:rPr lang="th-TH" sz="4800" b="1" spc="-130" dirty="0">
                  <a:latin typeface="CordiaUPC" panose="020B0304020202020204" pitchFamily="34" charset="-34"/>
                  <a:cs typeface="CordiaUPC" panose="020B0304020202020204" pitchFamily="34" charset="-34"/>
                </a:rPr>
                <a:t>สับสนเรื่องซ้ายและขวา</a:t>
              </a:r>
            </a:p>
            <a:p>
              <a:pPr>
                <a:lnSpc>
                  <a:spcPct val="90000"/>
                </a:lnSpc>
              </a:pPr>
              <a:r>
                <a:rPr lang="en-US" sz="4800" b="1" spc="-200" dirty="0">
                  <a:solidFill>
                    <a:schemeClr val="tx1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3)</a:t>
              </a:r>
              <a:r>
                <a:rPr lang="th-TH" sz="4800" b="1" spc="-200" dirty="0">
                  <a:solidFill>
                    <a:schemeClr val="tx1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 ไม่เข้าใจตำแหน่ง</a:t>
              </a:r>
              <a:r>
                <a:rPr lang="th-TH" sz="4800" b="1" dirty="0">
                  <a:solidFill>
                    <a:schemeClr val="tx1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ซ้ายและ</a:t>
              </a:r>
            </a:p>
            <a:p>
              <a:pPr>
                <a:lnSpc>
                  <a:spcPct val="90000"/>
                </a:lnSpc>
              </a:pPr>
              <a:r>
                <a:rPr lang="th-TH" sz="4800" b="1" dirty="0">
                  <a:solidFill>
                    <a:schemeClr val="tx1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   ขวาข</a:t>
              </a:r>
              <a:r>
                <a:rPr lang="th-TH" sz="4800" b="1" spc="-130" dirty="0">
                  <a:solidFill>
                    <a:schemeClr val="tx1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องคนกับหุ่นยนต์</a:t>
              </a:r>
            </a:p>
            <a:p>
              <a:pPr marL="685800" indent="-685800">
                <a:lnSpc>
                  <a:spcPct val="80000"/>
                </a:lnSpc>
                <a:buFontTx/>
                <a:buChar char="-"/>
              </a:pPr>
              <a:endParaRPr lang="th-TH" sz="5400" b="1" spc="-130" dirty="0">
                <a:solidFill>
                  <a:srgbClr val="FFFF00"/>
                </a:solidFill>
              </a:endParaRPr>
            </a:p>
          </p:txBody>
        </p:sp>
      </p:grpSp>
      <p:sp>
        <p:nvSpPr>
          <p:cNvPr id="9" name="สี่เหลี่ยมผืนผ้า: มุมมน 8">
            <a:extLst>
              <a:ext uri="{FF2B5EF4-FFF2-40B4-BE49-F238E27FC236}">
                <a16:creationId xmlns:a16="http://schemas.microsoft.com/office/drawing/2014/main" xmlns="" id="{DE2818DD-5FFE-43AE-BAB6-20D982EC81D2}"/>
              </a:ext>
            </a:extLst>
          </p:cNvPr>
          <p:cNvSpPr/>
          <p:nvPr/>
        </p:nvSpPr>
        <p:spPr>
          <a:xfrm>
            <a:off x="441753" y="2458463"/>
            <a:ext cx="1804298" cy="2397627"/>
          </a:xfrm>
          <a:prstGeom prst="roundRect">
            <a:avLst/>
          </a:prstGeom>
          <a:solidFill>
            <a:srgbClr val="1E0741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endParaRPr lang="en-US" sz="800" b="1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>
              <a:lnSpc>
                <a:spcPct val="80000"/>
              </a:lnSpc>
            </a:pPr>
            <a:endParaRPr lang="en-US" sz="800" b="1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>
              <a:lnSpc>
                <a:spcPct val="80000"/>
              </a:lnSpc>
            </a:pPr>
            <a:r>
              <a:rPr lang="en-US" sz="54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(1)</a:t>
            </a:r>
            <a:endParaRPr lang="th-TH" sz="5400" b="1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>
              <a:lnSpc>
                <a:spcPct val="80000"/>
              </a:lnSpc>
            </a:pPr>
            <a:r>
              <a:rPr lang="th-TH" sz="5400" b="1" dirty="0">
                <a:solidFill>
                  <a:srgbClr val="FFFF66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ค้นหา</a:t>
            </a:r>
          </a:p>
          <a:p>
            <a:pPr>
              <a:lnSpc>
                <a:spcPct val="80000"/>
              </a:lnSpc>
            </a:pPr>
            <a:r>
              <a:rPr lang="th-TH" sz="54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ปัญหา</a:t>
            </a:r>
            <a:endParaRPr lang="th-TH" sz="5400" b="1" spc="-200" dirty="0"/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xmlns="" id="{FB6DEAAC-2073-444F-A1BC-CAC45DC0DC04}"/>
              </a:ext>
            </a:extLst>
          </p:cNvPr>
          <p:cNvSpPr txBox="1"/>
          <p:nvPr/>
        </p:nvSpPr>
        <p:spPr>
          <a:xfrm flipH="1">
            <a:off x="95730" y="6217564"/>
            <a:ext cx="488065" cy="584775"/>
          </a:xfrm>
          <a:prstGeom prst="rect">
            <a:avLst/>
          </a:prstGeom>
          <a:noFill/>
          <a:ln>
            <a:solidFill>
              <a:schemeClr val="bg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19</a:t>
            </a:r>
            <a:endParaRPr lang="th-TH" sz="32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xmlns="" id="{899CD0C1-9AF0-4B59-96EB-8165A6E37FE9}"/>
              </a:ext>
            </a:extLst>
          </p:cNvPr>
          <p:cNvGrpSpPr/>
          <p:nvPr/>
        </p:nvGrpSpPr>
        <p:grpSpPr>
          <a:xfrm>
            <a:off x="8626975" y="2112884"/>
            <a:ext cx="2870609" cy="3382394"/>
            <a:chOff x="8626976" y="2112884"/>
            <a:chExt cx="2678263" cy="3382394"/>
          </a:xfrm>
        </p:grpSpPr>
        <p:sp>
          <p:nvSpPr>
            <p:cNvPr id="11" name="สี่เหลี่ยมผืนผ้า: มุมมน 10">
              <a:extLst>
                <a:ext uri="{FF2B5EF4-FFF2-40B4-BE49-F238E27FC236}">
                  <a16:creationId xmlns:a16="http://schemas.microsoft.com/office/drawing/2014/main" xmlns="" id="{1433C5BC-6271-45E0-BAA0-802E9C558CAF}"/>
                </a:ext>
              </a:extLst>
            </p:cNvPr>
            <p:cNvSpPr/>
            <p:nvPr/>
          </p:nvSpPr>
          <p:spPr>
            <a:xfrm>
              <a:off x="8894774" y="2112884"/>
              <a:ext cx="2410465" cy="3382394"/>
            </a:xfrm>
            <a:prstGeom prst="roundRect">
              <a:avLst/>
            </a:prstGeom>
            <a:solidFill>
              <a:srgbClr val="1E0741"/>
            </a:solidFill>
            <a:ln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90000"/>
                </a:lnSpc>
              </a:pPr>
              <a:r>
                <a:rPr lang="th-TH" sz="4800" b="1" dirty="0">
                  <a:solidFill>
                    <a:schemeClr val="tx1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ตัดสินใจ</a:t>
              </a:r>
            </a:p>
            <a:p>
              <a:pPr>
                <a:lnSpc>
                  <a:spcPct val="90000"/>
                </a:lnSpc>
              </a:pPr>
              <a:r>
                <a:rPr lang="th-TH" sz="4800" b="1" spc="-150" dirty="0">
                  <a:solidFill>
                    <a:schemeClr val="tx1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เลือกปัญหา</a:t>
              </a:r>
            </a:p>
            <a:p>
              <a:pPr>
                <a:lnSpc>
                  <a:spcPct val="90000"/>
                </a:lnSpc>
              </a:pPr>
              <a:r>
                <a:rPr lang="th-TH" sz="4800" b="1" dirty="0">
                  <a:solidFill>
                    <a:schemeClr val="tx1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เรื่องซ้าย</a:t>
              </a:r>
            </a:p>
            <a:p>
              <a:pPr>
                <a:lnSpc>
                  <a:spcPct val="90000"/>
                </a:lnSpc>
              </a:pPr>
              <a:r>
                <a:rPr lang="th-TH" sz="4800" b="1" dirty="0">
                  <a:solidFill>
                    <a:schemeClr val="tx1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และขวา</a:t>
              </a:r>
            </a:p>
          </p:txBody>
        </p:sp>
        <p:sp>
          <p:nvSpPr>
            <p:cNvPr id="12" name="ลูกศร: ขวา 11">
              <a:extLst>
                <a:ext uri="{FF2B5EF4-FFF2-40B4-BE49-F238E27FC236}">
                  <a16:creationId xmlns:a16="http://schemas.microsoft.com/office/drawing/2014/main" xmlns="" id="{D5177D2C-04ED-477A-9917-C213FE7543BA}"/>
                </a:ext>
              </a:extLst>
            </p:cNvPr>
            <p:cNvSpPr/>
            <p:nvPr/>
          </p:nvSpPr>
          <p:spPr>
            <a:xfrm>
              <a:off x="8626976" y="3561836"/>
              <a:ext cx="247095" cy="47742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</p:grpSp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xmlns="" id="{B4651928-920C-41B6-8C2C-C903D3E6276B}"/>
              </a:ext>
            </a:extLst>
          </p:cNvPr>
          <p:cNvSpPr/>
          <p:nvPr/>
        </p:nvSpPr>
        <p:spPr>
          <a:xfrm>
            <a:off x="249381" y="517265"/>
            <a:ext cx="11658599" cy="1034756"/>
          </a:xfrm>
          <a:prstGeom prst="rect">
            <a:avLst/>
          </a:prstGeom>
          <a:solidFill>
            <a:srgbClr val="1E0741"/>
          </a:solidFill>
          <a:ln>
            <a:solidFill>
              <a:srgbClr val="00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th-TH" sz="5400" b="1" spc="-60" dirty="0" smtClean="0">
                <a:solidFill>
                  <a:srgbClr val="FFFF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ตัวอย่างผลงานที่ได้จาก</a:t>
            </a:r>
            <a:r>
              <a:rPr lang="th-TH" sz="5400" b="1" spc="-60" dirty="0">
                <a:solidFill>
                  <a:schemeClr val="tx1"/>
                </a:solidFill>
              </a:rPr>
              <a:t>ชุมชนการเรียนรู้ทางวิชาชีพ </a:t>
            </a:r>
            <a:r>
              <a:rPr lang="th-TH" sz="5400" b="1" spc="-6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(</a:t>
            </a:r>
            <a:r>
              <a:rPr lang="en-US" sz="5400" b="1" spc="-6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PLC</a:t>
            </a:r>
            <a:r>
              <a:rPr lang="th-TH" sz="5400" b="1" spc="-6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)</a:t>
            </a:r>
            <a:endParaRPr lang="th-TH" sz="5400" b="1" spc="-60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4" name="ตัวแทนท้ายกระดาษ 6"/>
          <p:cNvSpPr>
            <a:spLocks noGrp="1"/>
          </p:cNvSpPr>
          <p:nvPr>
            <p:ph type="ftr" sz="quarter" idx="11"/>
          </p:nvPr>
        </p:nvSpPr>
        <p:spPr>
          <a:xfrm>
            <a:off x="6655724" y="6433912"/>
            <a:ext cx="5411358" cy="365125"/>
          </a:xfrm>
        </p:spPr>
        <p:txBody>
          <a:bodyPr/>
          <a:lstStyle/>
          <a:p>
            <a:pPr algn="r"/>
            <a:r>
              <a:rPr lang="th-TH" sz="1800" b="1" dirty="0" smtClean="0">
                <a:solidFill>
                  <a:schemeClr val="tx1">
                    <a:lumMod val="95000"/>
                  </a:schemeClr>
                </a:solidFill>
              </a:rPr>
              <a:t>เอมอร  รสเครือ</a:t>
            </a:r>
            <a:endParaRPr lang="th-TH" sz="1800" b="1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86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xmlns="" id="{69C5B80C-8B8A-408B-9D20-85072F27AA50}"/>
              </a:ext>
            </a:extLst>
          </p:cNvPr>
          <p:cNvGrpSpPr/>
          <p:nvPr/>
        </p:nvGrpSpPr>
        <p:grpSpPr>
          <a:xfrm>
            <a:off x="2664179" y="2069097"/>
            <a:ext cx="6319149" cy="3720894"/>
            <a:chOff x="5423877" y="1092692"/>
            <a:chExt cx="5649460" cy="2021078"/>
          </a:xfrm>
        </p:grpSpPr>
        <p:sp>
          <p:nvSpPr>
            <p:cNvPr id="7" name="ลูกศร: ขวา 6">
              <a:extLst>
                <a:ext uri="{FF2B5EF4-FFF2-40B4-BE49-F238E27FC236}">
                  <a16:creationId xmlns:a16="http://schemas.microsoft.com/office/drawing/2014/main" xmlns="" id="{B3F62255-BD0D-4124-8FA7-681B096284E1}"/>
                </a:ext>
              </a:extLst>
            </p:cNvPr>
            <p:cNvSpPr/>
            <p:nvPr/>
          </p:nvSpPr>
          <p:spPr>
            <a:xfrm>
              <a:off x="5423877" y="1863309"/>
              <a:ext cx="328246" cy="367323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8" name="สี่เหลี่ยมผืนผ้า: มุมมน 7">
              <a:extLst>
                <a:ext uri="{FF2B5EF4-FFF2-40B4-BE49-F238E27FC236}">
                  <a16:creationId xmlns:a16="http://schemas.microsoft.com/office/drawing/2014/main" xmlns="" id="{FCCDEE56-ADF7-4629-96A0-DF8FB992CAAD}"/>
                </a:ext>
              </a:extLst>
            </p:cNvPr>
            <p:cNvSpPr/>
            <p:nvPr/>
          </p:nvSpPr>
          <p:spPr>
            <a:xfrm>
              <a:off x="5791199" y="1092692"/>
              <a:ext cx="5282138" cy="2021078"/>
            </a:xfrm>
            <a:prstGeom prst="roundRect">
              <a:avLst/>
            </a:prstGeom>
            <a:solidFill>
              <a:srgbClr val="00002E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80000"/>
                </a:lnSpc>
              </a:pPr>
              <a:r>
                <a:rPr lang="th-TH" sz="4800" b="1" dirty="0">
                  <a:solidFill>
                    <a:schemeClr val="tx1"/>
                  </a:solidFill>
                </a:rPr>
                <a:t>ได้วิธีการจัดกิจกรรมให้เด็ก</a:t>
              </a:r>
            </a:p>
            <a:p>
              <a:pPr>
                <a:lnSpc>
                  <a:spcPct val="80000"/>
                </a:lnSpc>
              </a:pPr>
              <a:r>
                <a:rPr lang="th-TH" sz="4800" b="1" spc="-150" dirty="0">
                  <a:solidFill>
                    <a:schemeClr val="tx1"/>
                  </a:solidFill>
                </a:rPr>
                <a:t>เข้าใจเรื่องซ้ายและขวา คือ </a:t>
              </a:r>
            </a:p>
            <a:p>
              <a:pPr>
                <a:lnSpc>
                  <a:spcPct val="80000"/>
                </a:lnSpc>
              </a:pPr>
              <a:r>
                <a:rPr lang="en-US" sz="4800" b="1" spc="-100" dirty="0">
                  <a:latin typeface="CordiaUPC" panose="020B0304020202020204" pitchFamily="34" charset="-34"/>
                  <a:cs typeface="CordiaUPC" panose="020B0304020202020204" pitchFamily="34" charset="-34"/>
                </a:rPr>
                <a:t>1)</a:t>
              </a:r>
              <a:r>
                <a:rPr lang="th-TH" sz="4800" b="1" spc="-100" dirty="0">
                  <a:latin typeface="CordiaUPC" panose="020B0304020202020204" pitchFamily="34" charset="-34"/>
                  <a:cs typeface="CordiaUPC" panose="020B0304020202020204" pitchFamily="34" charset="-34"/>
                </a:rPr>
                <a:t> ทำแบบฝึกเรื่องซ้าย+ขวา  </a:t>
              </a:r>
              <a:endParaRPr lang="en-US" sz="4800" b="1" spc="-100" dirty="0">
                <a:latin typeface="CordiaUPC" panose="020B0304020202020204" pitchFamily="34" charset="-34"/>
                <a:cs typeface="CordiaUPC" panose="020B0304020202020204" pitchFamily="34" charset="-34"/>
              </a:endParaRPr>
            </a:p>
            <a:p>
              <a:pPr>
                <a:lnSpc>
                  <a:spcPct val="80000"/>
                </a:lnSpc>
              </a:pPr>
              <a:r>
                <a:rPr lang="en-US" sz="4800" b="1" dirty="0">
                  <a:latin typeface="CordiaUPC" panose="020B0304020202020204" pitchFamily="34" charset="-34"/>
                  <a:cs typeface="CordiaUPC" panose="020B0304020202020204" pitchFamily="34" charset="-34"/>
                </a:rPr>
                <a:t>2)</a:t>
              </a:r>
              <a:r>
                <a:rPr lang="th-TH" sz="4800" b="1" dirty="0">
                  <a:latin typeface="CordiaUPC" panose="020B0304020202020204" pitchFamily="34" charset="-34"/>
                  <a:cs typeface="CordiaUPC" panose="020B0304020202020204" pitchFamily="34" charset="-34"/>
                </a:rPr>
                <a:t> </a:t>
              </a:r>
              <a:r>
                <a:rPr lang="th-TH" sz="4800" b="1" spc="-130" dirty="0">
                  <a:latin typeface="CordiaUPC" panose="020B0304020202020204" pitchFamily="34" charset="-34"/>
                  <a:cs typeface="CordiaUPC" panose="020B0304020202020204" pitchFamily="34" charset="-34"/>
                </a:rPr>
                <a:t>ร้องเพลงเกี่ยวกับซ้ายขวา</a:t>
              </a:r>
            </a:p>
            <a:p>
              <a:pPr>
                <a:lnSpc>
                  <a:spcPct val="80000"/>
                </a:lnSpc>
              </a:pPr>
              <a:r>
                <a:rPr lang="en-US" sz="4800" b="1" spc="-200" dirty="0">
                  <a:solidFill>
                    <a:schemeClr val="tx1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3)</a:t>
              </a:r>
              <a:r>
                <a:rPr lang="th-TH" sz="4800" b="1" spc="-200" dirty="0">
                  <a:solidFill>
                    <a:schemeClr val="tx1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 เล่นเกมทำตามคำสั่ง </a:t>
              </a:r>
              <a:r>
                <a:rPr lang="en-US" sz="4800" b="1" spc="-200" dirty="0">
                  <a:solidFill>
                    <a:schemeClr val="tx1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Code</a:t>
              </a:r>
              <a:r>
                <a:rPr lang="en-US" sz="4800" b="1" spc="-200" dirty="0">
                  <a:solidFill>
                    <a:srgbClr val="FFFF00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 </a:t>
              </a:r>
              <a:endParaRPr lang="th-TH" sz="4800" b="1" spc="-130" dirty="0">
                <a:solidFill>
                  <a:srgbClr val="FFFF00"/>
                </a:solidFill>
                <a:latin typeface="CordiaUPC" panose="020B0304020202020204" pitchFamily="34" charset="-34"/>
                <a:cs typeface="CordiaUPC" panose="020B0304020202020204" pitchFamily="34" charset="-34"/>
              </a:endParaRPr>
            </a:p>
          </p:txBody>
        </p:sp>
      </p:grpSp>
      <p:sp>
        <p:nvSpPr>
          <p:cNvPr id="9" name="สี่เหลี่ยมผืนผ้า: มุมมน 8">
            <a:extLst>
              <a:ext uri="{FF2B5EF4-FFF2-40B4-BE49-F238E27FC236}">
                <a16:creationId xmlns:a16="http://schemas.microsoft.com/office/drawing/2014/main" xmlns="" id="{DE2818DD-5FFE-43AE-BAB6-20D982EC81D2}"/>
              </a:ext>
            </a:extLst>
          </p:cNvPr>
          <p:cNvSpPr/>
          <p:nvPr/>
        </p:nvSpPr>
        <p:spPr>
          <a:xfrm>
            <a:off x="226873" y="2036438"/>
            <a:ext cx="2324416" cy="3720893"/>
          </a:xfrm>
          <a:prstGeom prst="roundRect">
            <a:avLst/>
          </a:prstGeom>
          <a:solidFill>
            <a:srgbClr val="1E0741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endParaRPr lang="en-US" sz="800" b="1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>
              <a:lnSpc>
                <a:spcPct val="80000"/>
              </a:lnSpc>
            </a:pPr>
            <a:endParaRPr lang="en-US" sz="800" b="1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>
              <a:lnSpc>
                <a:spcPct val="80000"/>
              </a:lnSpc>
            </a:pPr>
            <a:r>
              <a:rPr lang="en-US" sz="54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(2)</a:t>
            </a:r>
          </a:p>
          <a:p>
            <a:pPr algn="ctr">
              <a:lnSpc>
                <a:spcPct val="80000"/>
              </a:lnSpc>
            </a:pPr>
            <a:r>
              <a:rPr lang="th-TH" sz="5400" b="1" dirty="0">
                <a:solidFill>
                  <a:srgbClr val="FFFF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ร่วมกัน</a:t>
            </a:r>
          </a:p>
          <a:p>
            <a:pPr algn="ctr">
              <a:lnSpc>
                <a:spcPct val="80000"/>
              </a:lnSpc>
            </a:pPr>
            <a:r>
              <a:rPr lang="th-TH" sz="5400" b="1" dirty="0">
                <a:solidFill>
                  <a:srgbClr val="FFFF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หาแนวทาง</a:t>
            </a:r>
            <a:r>
              <a:rPr lang="th-TH" sz="5400" b="1" spc="-1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แก้ปัญหา</a:t>
            </a: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xmlns="" id="{D74ACF53-5290-4E3F-BCAF-AD22AA73C499}"/>
              </a:ext>
            </a:extLst>
          </p:cNvPr>
          <p:cNvSpPr txBox="1"/>
          <p:nvPr/>
        </p:nvSpPr>
        <p:spPr>
          <a:xfrm flipH="1">
            <a:off x="95730" y="6279910"/>
            <a:ext cx="488065" cy="584775"/>
          </a:xfrm>
          <a:prstGeom prst="rect">
            <a:avLst/>
          </a:prstGeom>
          <a:noFill/>
          <a:ln>
            <a:solidFill>
              <a:schemeClr val="bg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20</a:t>
            </a:r>
            <a:endParaRPr lang="th-TH" sz="32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grpSp>
        <p:nvGrpSpPr>
          <p:cNvPr id="13" name="กลุ่ม 12">
            <a:extLst>
              <a:ext uri="{FF2B5EF4-FFF2-40B4-BE49-F238E27FC236}">
                <a16:creationId xmlns:a16="http://schemas.microsoft.com/office/drawing/2014/main" xmlns="" id="{D6BD4145-4E70-476B-B71E-BA11EBF465DD}"/>
              </a:ext>
            </a:extLst>
          </p:cNvPr>
          <p:cNvGrpSpPr/>
          <p:nvPr/>
        </p:nvGrpSpPr>
        <p:grpSpPr>
          <a:xfrm>
            <a:off x="9144000" y="1981164"/>
            <a:ext cx="2324416" cy="3825072"/>
            <a:chOff x="8461248" y="2112884"/>
            <a:chExt cx="3079724" cy="3382394"/>
          </a:xfrm>
        </p:grpSpPr>
        <p:sp>
          <p:nvSpPr>
            <p:cNvPr id="14" name="สี่เหลี่ยมผืนผ้า: มุมมน 13">
              <a:extLst>
                <a:ext uri="{FF2B5EF4-FFF2-40B4-BE49-F238E27FC236}">
                  <a16:creationId xmlns:a16="http://schemas.microsoft.com/office/drawing/2014/main" xmlns="" id="{4A551D49-6671-48E3-8E8A-5BA56FDF4CB8}"/>
                </a:ext>
              </a:extLst>
            </p:cNvPr>
            <p:cNvSpPr/>
            <p:nvPr/>
          </p:nvSpPr>
          <p:spPr>
            <a:xfrm>
              <a:off x="8894775" y="2112884"/>
              <a:ext cx="2646197" cy="3382394"/>
            </a:xfrm>
            <a:prstGeom prst="roundRect">
              <a:avLst/>
            </a:prstGeom>
            <a:solidFill>
              <a:srgbClr val="1E0741"/>
            </a:solidFill>
            <a:ln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th-TH" sz="5400" b="1" spc="-150" dirty="0">
                  <a:solidFill>
                    <a:schemeClr val="tx1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 </a:t>
              </a:r>
              <a:r>
                <a:rPr lang="th-TH" sz="4800" b="1" spc="-150" dirty="0">
                  <a:solidFill>
                    <a:schemeClr val="tx1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เลือก</a:t>
              </a:r>
            </a:p>
            <a:p>
              <a:pPr algn="ctr">
                <a:lnSpc>
                  <a:spcPct val="80000"/>
                </a:lnSpc>
              </a:pPr>
              <a:r>
                <a:rPr lang="th-TH" sz="4800" b="1" spc="-150" dirty="0">
                  <a:solidFill>
                    <a:schemeClr val="tx1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 วิธีจัดกิจกรรม</a:t>
              </a:r>
            </a:p>
            <a:p>
              <a:pPr algn="ctr">
                <a:lnSpc>
                  <a:spcPct val="80000"/>
                </a:lnSpc>
              </a:pPr>
              <a:r>
                <a:rPr lang="th-TH" sz="4800" b="1" spc="-150" dirty="0">
                  <a:solidFill>
                    <a:schemeClr val="tx1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ข้อ </a:t>
              </a:r>
              <a:r>
                <a:rPr lang="en-US" sz="4800" b="1" spc="-150" dirty="0">
                  <a:solidFill>
                    <a:schemeClr val="tx1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 2</a:t>
              </a:r>
            </a:p>
            <a:p>
              <a:pPr algn="ctr">
                <a:lnSpc>
                  <a:spcPct val="80000"/>
                </a:lnSpc>
              </a:pPr>
              <a:r>
                <a:rPr lang="th-TH" sz="4800" b="1" spc="-150" dirty="0">
                  <a:solidFill>
                    <a:schemeClr val="tx1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และ</a:t>
              </a:r>
              <a:r>
                <a:rPr lang="en-US" sz="4800" b="1" spc="-150" dirty="0">
                  <a:solidFill>
                    <a:schemeClr val="tx1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 3</a:t>
              </a:r>
              <a:endParaRPr lang="th-TH" sz="4800" b="1" spc="-15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endParaRPr>
            </a:p>
          </p:txBody>
        </p:sp>
        <p:sp>
          <p:nvSpPr>
            <p:cNvPr id="15" name="ลูกศร: ขวา 14">
              <a:extLst>
                <a:ext uri="{FF2B5EF4-FFF2-40B4-BE49-F238E27FC236}">
                  <a16:creationId xmlns:a16="http://schemas.microsoft.com/office/drawing/2014/main" xmlns="" id="{EFE77ECE-3B0E-45AF-9F78-B11D9AD5F5B6}"/>
                </a:ext>
              </a:extLst>
            </p:cNvPr>
            <p:cNvSpPr/>
            <p:nvPr/>
          </p:nvSpPr>
          <p:spPr>
            <a:xfrm>
              <a:off x="8461248" y="3445189"/>
              <a:ext cx="412823" cy="594077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</p:grpSp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xmlns="" id="{B4651928-920C-41B6-8C2C-C903D3E6276B}"/>
              </a:ext>
            </a:extLst>
          </p:cNvPr>
          <p:cNvSpPr/>
          <p:nvPr/>
        </p:nvSpPr>
        <p:spPr>
          <a:xfrm>
            <a:off x="249381" y="517265"/>
            <a:ext cx="11658599" cy="1034756"/>
          </a:xfrm>
          <a:prstGeom prst="rect">
            <a:avLst/>
          </a:prstGeom>
          <a:solidFill>
            <a:srgbClr val="1E0741"/>
          </a:solidFill>
          <a:ln>
            <a:solidFill>
              <a:srgbClr val="00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th-TH" sz="5400" b="1" spc="-60" dirty="0" smtClean="0">
                <a:solidFill>
                  <a:srgbClr val="FFFF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ตัวอย่างผลงานที่ได้จาก</a:t>
            </a:r>
            <a:r>
              <a:rPr lang="th-TH" sz="5400" b="1" spc="-60" dirty="0">
                <a:solidFill>
                  <a:schemeClr val="tx1"/>
                </a:solidFill>
              </a:rPr>
              <a:t>ชุมชนการเรียนรู้ทางวิชาชีพ </a:t>
            </a:r>
            <a:r>
              <a:rPr lang="th-TH" sz="5400" b="1" spc="-6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(</a:t>
            </a:r>
            <a:r>
              <a:rPr lang="en-US" sz="5400" b="1" spc="-6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PLC</a:t>
            </a:r>
            <a:r>
              <a:rPr lang="th-TH" sz="5400" b="1" spc="-6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)</a:t>
            </a:r>
            <a:endParaRPr lang="th-TH" sz="5400" b="1" spc="-60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2" name="ตัวแทนท้ายกระดาษ 6"/>
          <p:cNvSpPr>
            <a:spLocks noGrp="1"/>
          </p:cNvSpPr>
          <p:nvPr>
            <p:ph type="ftr" sz="quarter" idx="11"/>
          </p:nvPr>
        </p:nvSpPr>
        <p:spPr>
          <a:xfrm>
            <a:off x="6655724" y="6433912"/>
            <a:ext cx="5411358" cy="365125"/>
          </a:xfrm>
        </p:spPr>
        <p:txBody>
          <a:bodyPr/>
          <a:lstStyle/>
          <a:p>
            <a:pPr algn="r"/>
            <a:r>
              <a:rPr lang="th-TH" sz="1800" b="1" dirty="0" smtClean="0">
                <a:solidFill>
                  <a:schemeClr val="tx1">
                    <a:lumMod val="95000"/>
                  </a:schemeClr>
                </a:solidFill>
              </a:rPr>
              <a:t>เอมอร  รสเครือ</a:t>
            </a:r>
            <a:endParaRPr lang="th-TH" sz="1800" b="1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84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xmlns="" id="{69C5B80C-8B8A-408B-9D20-85072F27AA50}"/>
              </a:ext>
            </a:extLst>
          </p:cNvPr>
          <p:cNvGrpSpPr/>
          <p:nvPr/>
        </p:nvGrpSpPr>
        <p:grpSpPr>
          <a:xfrm>
            <a:off x="3359460" y="1900361"/>
            <a:ext cx="7839116" cy="3907462"/>
            <a:chOff x="5423877" y="1123828"/>
            <a:chExt cx="6811277" cy="1881392"/>
          </a:xfrm>
        </p:grpSpPr>
        <p:sp>
          <p:nvSpPr>
            <p:cNvPr id="7" name="ลูกศร: ขวา 6">
              <a:extLst>
                <a:ext uri="{FF2B5EF4-FFF2-40B4-BE49-F238E27FC236}">
                  <a16:creationId xmlns:a16="http://schemas.microsoft.com/office/drawing/2014/main" xmlns="" id="{B3F62255-BD0D-4124-8FA7-681B096284E1}"/>
                </a:ext>
              </a:extLst>
            </p:cNvPr>
            <p:cNvSpPr/>
            <p:nvPr/>
          </p:nvSpPr>
          <p:spPr>
            <a:xfrm>
              <a:off x="5423877" y="1863309"/>
              <a:ext cx="327099" cy="264235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8" name="สี่เหลี่ยมผืนผ้า: มุมมน 7">
              <a:extLst>
                <a:ext uri="{FF2B5EF4-FFF2-40B4-BE49-F238E27FC236}">
                  <a16:creationId xmlns:a16="http://schemas.microsoft.com/office/drawing/2014/main" xmlns="" id="{FCCDEE56-ADF7-4629-96A0-DF8FB992CAAD}"/>
                </a:ext>
              </a:extLst>
            </p:cNvPr>
            <p:cNvSpPr/>
            <p:nvPr/>
          </p:nvSpPr>
          <p:spPr>
            <a:xfrm>
              <a:off x="5831567" y="1123828"/>
              <a:ext cx="6403587" cy="1881392"/>
            </a:xfrm>
            <a:prstGeom prst="roundRect">
              <a:avLst>
                <a:gd name="adj" fmla="val 16667"/>
              </a:avLst>
            </a:prstGeom>
            <a:solidFill>
              <a:srgbClr val="00002E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80000"/>
                </a:lnSpc>
              </a:pPr>
              <a:endParaRPr lang="th-TH" sz="5400" b="1" dirty="0">
                <a:latin typeface="CordiaUPC" panose="020B0304020202020204" pitchFamily="34" charset="-34"/>
                <a:cs typeface="CordiaUPC" panose="020B0304020202020204" pitchFamily="34" charset="-34"/>
              </a:endParaRPr>
            </a:p>
            <a:p>
              <a:pPr>
                <a:lnSpc>
                  <a:spcPct val="80000"/>
                </a:lnSpc>
              </a:pPr>
              <a:r>
                <a:rPr lang="th-TH" sz="5400" b="1" spc="-130" dirty="0">
                  <a:latin typeface="CordiaUPC" panose="020B0304020202020204" pitchFamily="34" charset="-34"/>
                  <a:cs typeface="CordiaUPC" panose="020B0304020202020204" pitchFamily="34" charset="-34"/>
                </a:rPr>
                <a:t>  </a:t>
              </a:r>
              <a:endParaRPr lang="en-US" sz="5400" b="1" spc="-130" dirty="0">
                <a:latin typeface="CordiaUPC" panose="020B0304020202020204" pitchFamily="34" charset="-34"/>
                <a:cs typeface="CordiaUPC" panose="020B0304020202020204" pitchFamily="34" charset="-34"/>
              </a:endParaRPr>
            </a:p>
            <a:p>
              <a:pPr>
                <a:lnSpc>
                  <a:spcPct val="80000"/>
                </a:lnSpc>
              </a:pPr>
              <a:endParaRPr lang="en-US" sz="5400" b="1" spc="-130" dirty="0">
                <a:latin typeface="CordiaUPC" panose="020B0304020202020204" pitchFamily="34" charset="-34"/>
                <a:cs typeface="CordiaUPC" panose="020B0304020202020204" pitchFamily="34" charset="-34"/>
              </a:endParaRPr>
            </a:p>
            <a:p>
              <a:pPr>
                <a:lnSpc>
                  <a:spcPct val="80000"/>
                </a:lnSpc>
              </a:pPr>
              <a:endParaRPr lang="en-US" sz="5400" b="1" spc="-130" dirty="0">
                <a:latin typeface="CordiaUPC" panose="020B0304020202020204" pitchFamily="34" charset="-34"/>
                <a:cs typeface="CordiaUPC" panose="020B0304020202020204" pitchFamily="34" charset="-34"/>
              </a:endParaRPr>
            </a:p>
            <a:p>
              <a:pPr>
                <a:lnSpc>
                  <a:spcPct val="80000"/>
                </a:lnSpc>
              </a:pPr>
              <a:endParaRPr lang="th-TH" sz="800" b="1" spc="-130" dirty="0">
                <a:latin typeface="CordiaUPC" panose="020B0304020202020204" pitchFamily="34" charset="-34"/>
                <a:cs typeface="CordiaUPC" panose="020B0304020202020204" pitchFamily="34" charset="-34"/>
              </a:endParaRPr>
            </a:p>
            <a:p>
              <a:pPr>
                <a:lnSpc>
                  <a:spcPct val="80000"/>
                </a:lnSpc>
              </a:pPr>
              <a:endParaRPr lang="en-US" sz="800" b="1" spc="-130" dirty="0">
                <a:latin typeface="CordiaUPC" panose="020B0304020202020204" pitchFamily="34" charset="-34"/>
                <a:cs typeface="CordiaUPC" panose="020B0304020202020204" pitchFamily="34" charset="-34"/>
              </a:endParaRPr>
            </a:p>
            <a:p>
              <a:pPr>
                <a:lnSpc>
                  <a:spcPct val="80000"/>
                </a:lnSpc>
              </a:pPr>
              <a:r>
                <a:rPr lang="en-US" sz="5400" b="1" spc="-130" dirty="0">
                  <a:latin typeface="CordiaUPC" panose="020B0304020202020204" pitchFamily="34" charset="-34"/>
                  <a:cs typeface="CordiaUPC" panose="020B0304020202020204" pitchFamily="34" charset="-34"/>
                </a:rPr>
                <a:t>   </a:t>
              </a:r>
              <a:r>
                <a:rPr lang="en-US" sz="4800" b="1" spc="-130" dirty="0" smtClean="0">
                  <a:latin typeface="CordiaUPC" panose="020B0304020202020204" pitchFamily="34" charset="-34"/>
                  <a:cs typeface="CordiaUPC" panose="020B0304020202020204" pitchFamily="34" charset="-34"/>
                </a:rPr>
                <a:t>2.1</a:t>
              </a:r>
              <a:r>
                <a:rPr lang="th-TH" sz="4800" b="1" spc="-130" dirty="0" smtClean="0">
                  <a:latin typeface="CordiaUPC" panose="020B0304020202020204" pitchFamily="34" charset="-34"/>
                  <a:cs typeface="CordiaUPC" panose="020B0304020202020204" pitchFamily="34" charset="-34"/>
                </a:rPr>
                <a:t> </a:t>
              </a:r>
              <a:r>
                <a:rPr lang="th-TH" sz="4800" b="1" spc="-130" dirty="0">
                  <a:solidFill>
                    <a:srgbClr val="FFFF00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ร้องเพลง</a:t>
              </a:r>
              <a:r>
                <a:rPr lang="th-TH" sz="4800" b="1" spc="-130" dirty="0">
                  <a:solidFill>
                    <a:schemeClr val="tx1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และ</a:t>
              </a:r>
              <a:r>
                <a:rPr lang="th-TH" sz="4800" b="1" spc="-130" dirty="0">
                  <a:solidFill>
                    <a:srgbClr val="FFFF00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เคลื่อนไหวท่าทาง</a:t>
              </a:r>
            </a:p>
            <a:p>
              <a:pPr>
                <a:lnSpc>
                  <a:spcPct val="80000"/>
                </a:lnSpc>
              </a:pPr>
              <a:r>
                <a:rPr lang="en-US" sz="4800" b="1" spc="-130" dirty="0">
                  <a:latin typeface="CordiaUPC" panose="020B0304020202020204" pitchFamily="34" charset="-34"/>
                  <a:cs typeface="CordiaUPC" panose="020B0304020202020204" pitchFamily="34" charset="-34"/>
                </a:rPr>
                <a:t>       </a:t>
              </a:r>
              <a:r>
                <a:rPr lang="en-US" sz="4800" b="1" dirty="0">
                  <a:latin typeface="CordiaUPC" panose="020B0304020202020204" pitchFamily="34" charset="-34"/>
                  <a:cs typeface="CordiaUPC" panose="020B0304020202020204" pitchFamily="34" charset="-34"/>
                </a:rPr>
                <a:t>**</a:t>
              </a:r>
              <a:r>
                <a:rPr lang="th-TH" sz="4800" b="1" dirty="0">
                  <a:latin typeface="CordiaUPC" panose="020B0304020202020204" pitchFamily="34" charset="-34"/>
                  <a:cs typeface="CordiaUPC" panose="020B0304020202020204" pitchFamily="34" charset="-34"/>
                </a:rPr>
                <a:t> ยื่นมีอ</a:t>
              </a:r>
              <a:r>
                <a:rPr lang="th-TH" sz="4800" b="1" dirty="0">
                  <a:solidFill>
                    <a:srgbClr val="FFFF00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ข้างซ้าย </a:t>
              </a:r>
              <a:r>
                <a:rPr lang="th-TH" sz="4800" b="1" dirty="0">
                  <a:latin typeface="CordiaUPC" panose="020B0304020202020204" pitchFamily="34" charset="-34"/>
                  <a:cs typeface="CordiaUPC" panose="020B0304020202020204" pitchFamily="34" charset="-34"/>
                </a:rPr>
                <a:t>ขึ้นไป  </a:t>
              </a:r>
            </a:p>
            <a:p>
              <a:pPr>
                <a:lnSpc>
                  <a:spcPct val="80000"/>
                </a:lnSpc>
              </a:pPr>
              <a:r>
                <a:rPr lang="th-TH" sz="4800" b="1" dirty="0">
                  <a:latin typeface="CordiaUPC" panose="020B0304020202020204" pitchFamily="34" charset="-34"/>
                  <a:cs typeface="CordiaUPC" panose="020B0304020202020204" pitchFamily="34" charset="-34"/>
                </a:rPr>
                <a:t>          ยื่นมือ</a:t>
              </a:r>
              <a:r>
                <a:rPr lang="th-TH" sz="4800" b="1" dirty="0">
                  <a:solidFill>
                    <a:srgbClr val="FFFF00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ข้างขวา </a:t>
              </a:r>
              <a:r>
                <a:rPr lang="th-TH" sz="4800" b="1" dirty="0">
                  <a:latin typeface="CordiaUPC" panose="020B0304020202020204" pitchFamily="34" charset="-34"/>
                  <a:cs typeface="CordiaUPC" panose="020B0304020202020204" pitchFamily="34" charset="-34"/>
                </a:rPr>
                <a:t>ขึ้นไป </a:t>
              </a:r>
              <a:r>
                <a:rPr lang="th-TH" sz="4800" b="1" spc="-130" dirty="0">
                  <a:latin typeface="CordiaUPC" panose="020B0304020202020204" pitchFamily="34" charset="-34"/>
                  <a:cs typeface="CordiaUPC" panose="020B0304020202020204" pitchFamily="34" charset="-34"/>
                </a:rPr>
                <a:t>  </a:t>
              </a:r>
            </a:p>
            <a:p>
              <a:pPr>
                <a:lnSpc>
                  <a:spcPct val="80000"/>
                </a:lnSpc>
              </a:pPr>
              <a:r>
                <a:rPr lang="th-TH" sz="4800" b="1" spc="-130" dirty="0">
                  <a:latin typeface="CordiaUPC" panose="020B0304020202020204" pitchFamily="34" charset="-34"/>
                  <a:cs typeface="CordiaUPC" panose="020B0304020202020204" pitchFamily="34" charset="-34"/>
                </a:rPr>
                <a:t>    แล้วก็สั่นให้มันแรงๆ  เราเต้นโฮกก</a:t>
              </a:r>
              <a:r>
                <a:rPr lang="th-TH" sz="4800" b="1" spc="-130" dirty="0" err="1">
                  <a:latin typeface="CordiaUPC" panose="020B0304020202020204" pitchFamily="34" charset="-34"/>
                  <a:cs typeface="CordiaUPC" panose="020B0304020202020204" pitchFamily="34" charset="-34"/>
                </a:rPr>
                <a:t>ี้</a:t>
              </a:r>
              <a:endParaRPr lang="th-TH" sz="4800" b="1" spc="-130" dirty="0">
                <a:latin typeface="CordiaUPC" panose="020B0304020202020204" pitchFamily="34" charset="-34"/>
                <a:cs typeface="CordiaUPC" panose="020B0304020202020204" pitchFamily="34" charset="-34"/>
              </a:endParaRPr>
            </a:p>
            <a:p>
              <a:pPr>
                <a:lnSpc>
                  <a:spcPct val="80000"/>
                </a:lnSpc>
              </a:pPr>
              <a:r>
                <a:rPr lang="th-TH" sz="4800" b="1" spc="-130" dirty="0">
                  <a:latin typeface="CordiaUPC" panose="020B0304020202020204" pitchFamily="34" charset="-34"/>
                  <a:cs typeface="CordiaUPC" panose="020B0304020202020204" pitchFamily="34" charset="-34"/>
                </a:rPr>
                <a:t>    โพกก</a:t>
              </a:r>
              <a:r>
                <a:rPr lang="th-TH" sz="4800" b="1" spc="-130" dirty="0" err="1">
                  <a:latin typeface="CordiaUPC" panose="020B0304020202020204" pitchFamily="34" charset="-34"/>
                  <a:cs typeface="CordiaUPC" panose="020B0304020202020204" pitchFamily="34" charset="-34"/>
                </a:rPr>
                <a:t>ี้</a:t>
              </a:r>
              <a:r>
                <a:rPr lang="th-TH" sz="4800" b="1" spc="-130" dirty="0">
                  <a:latin typeface="CordiaUPC" panose="020B0304020202020204" pitchFamily="34" charset="-34"/>
                  <a:cs typeface="CordiaUPC" panose="020B0304020202020204" pitchFamily="34" charset="-34"/>
                </a:rPr>
                <a:t>   แล้วเราก็หมุนตัวไป</a:t>
              </a:r>
              <a:r>
                <a:rPr lang="th-TH" sz="4800" b="1" spc="-130" dirty="0" err="1">
                  <a:latin typeface="CordiaUPC" panose="020B0304020202020204" pitchFamily="34" charset="-34"/>
                  <a:cs typeface="CordiaUPC" panose="020B0304020202020204" pitchFamily="34" charset="-34"/>
                </a:rPr>
                <a:t>รอบๆ</a:t>
              </a:r>
              <a:endParaRPr lang="th-TH" sz="4800" b="1" spc="-130" dirty="0">
                <a:latin typeface="CordiaUPC" panose="020B0304020202020204" pitchFamily="34" charset="-34"/>
                <a:cs typeface="CordiaUPC" panose="020B0304020202020204" pitchFamily="34" charset="-34"/>
              </a:endParaRPr>
            </a:p>
            <a:p>
              <a:pPr>
                <a:lnSpc>
                  <a:spcPct val="80000"/>
                </a:lnSpc>
              </a:pPr>
              <a:r>
                <a:rPr lang="th-TH" sz="4800" b="1" spc="-130" dirty="0">
                  <a:latin typeface="CordiaUPC" panose="020B0304020202020204" pitchFamily="34" charset="-34"/>
                  <a:cs typeface="CordiaUPC" panose="020B0304020202020204" pitchFamily="34" charset="-34"/>
                </a:rPr>
                <a:t>         สะบัดมือซ้าย  สะบัดมือขวา</a:t>
              </a:r>
              <a:r>
                <a:rPr lang="en-US" sz="4800" b="1" spc="-130" dirty="0">
                  <a:latin typeface="CordiaUPC" panose="020B0304020202020204" pitchFamily="34" charset="-34"/>
                  <a:cs typeface="CordiaUPC" panose="020B0304020202020204" pitchFamily="34" charset="-34"/>
                </a:rPr>
                <a:t> **</a:t>
              </a:r>
            </a:p>
            <a:p>
              <a:pPr>
                <a:lnSpc>
                  <a:spcPct val="80000"/>
                </a:lnSpc>
              </a:pPr>
              <a:endParaRPr lang="en-US" sz="5400" b="1" spc="-130" dirty="0">
                <a:latin typeface="CordiaUPC" panose="020B0304020202020204" pitchFamily="34" charset="-34"/>
                <a:cs typeface="CordiaUPC" panose="020B0304020202020204" pitchFamily="34" charset="-34"/>
              </a:endParaRPr>
            </a:p>
            <a:p>
              <a:pPr>
                <a:lnSpc>
                  <a:spcPct val="80000"/>
                </a:lnSpc>
              </a:pPr>
              <a:endParaRPr lang="th-TH" sz="5400" b="1" spc="-130" dirty="0">
                <a:latin typeface="CordiaUPC" panose="020B0304020202020204" pitchFamily="34" charset="-34"/>
                <a:cs typeface="CordiaUPC" panose="020B0304020202020204" pitchFamily="34" charset="-34"/>
              </a:endParaRPr>
            </a:p>
            <a:p>
              <a:pPr>
                <a:lnSpc>
                  <a:spcPct val="80000"/>
                </a:lnSpc>
              </a:pPr>
              <a:r>
                <a:rPr lang="th-TH" sz="5400" b="1" spc="-130" dirty="0">
                  <a:latin typeface="CordiaUPC" panose="020B0304020202020204" pitchFamily="34" charset="-34"/>
                  <a:cs typeface="CordiaUPC" panose="020B0304020202020204" pitchFamily="34" charset="-34"/>
                </a:rPr>
                <a:t> </a:t>
              </a:r>
              <a:endParaRPr lang="en-US" sz="5400" b="1" spc="-130" dirty="0">
                <a:latin typeface="CordiaUPC" panose="020B0304020202020204" pitchFamily="34" charset="-34"/>
                <a:cs typeface="CordiaUPC" panose="020B0304020202020204" pitchFamily="34" charset="-34"/>
              </a:endParaRPr>
            </a:p>
            <a:p>
              <a:pPr>
                <a:lnSpc>
                  <a:spcPct val="80000"/>
                </a:lnSpc>
              </a:pPr>
              <a:endParaRPr lang="th-TH" sz="5400" b="1" spc="-130" dirty="0">
                <a:solidFill>
                  <a:srgbClr val="FFFF00"/>
                </a:solidFill>
                <a:latin typeface="CordiaUPC" panose="020B0304020202020204" pitchFamily="34" charset="-34"/>
                <a:cs typeface="CordiaUPC" panose="020B0304020202020204" pitchFamily="34" charset="-34"/>
              </a:endParaRPr>
            </a:p>
          </p:txBody>
        </p:sp>
      </p:grpSp>
      <p:sp>
        <p:nvSpPr>
          <p:cNvPr id="9" name="สี่เหลี่ยมผืนผ้า: มุมมน 8">
            <a:extLst>
              <a:ext uri="{FF2B5EF4-FFF2-40B4-BE49-F238E27FC236}">
                <a16:creationId xmlns:a16="http://schemas.microsoft.com/office/drawing/2014/main" xmlns="" id="{DE2818DD-5FFE-43AE-BAB6-20D982EC81D2}"/>
              </a:ext>
            </a:extLst>
          </p:cNvPr>
          <p:cNvSpPr/>
          <p:nvPr/>
        </p:nvSpPr>
        <p:spPr>
          <a:xfrm>
            <a:off x="562671" y="1929211"/>
            <a:ext cx="2414727" cy="3799104"/>
          </a:xfrm>
          <a:prstGeom prst="roundRect">
            <a:avLst/>
          </a:prstGeom>
          <a:solidFill>
            <a:srgbClr val="1E0741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n-US" sz="8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                 </a:t>
            </a:r>
            <a:r>
              <a:rPr lang="en-US" sz="54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(3)</a:t>
            </a:r>
          </a:p>
          <a:p>
            <a:pPr algn="ctr">
              <a:lnSpc>
                <a:spcPct val="80000"/>
              </a:lnSpc>
            </a:pPr>
            <a:r>
              <a:rPr lang="th-TH" sz="5400" b="1" dirty="0">
                <a:solidFill>
                  <a:srgbClr val="FFFF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ออกแบบกิจกรรม</a:t>
            </a:r>
          </a:p>
          <a:p>
            <a:pPr algn="ctr">
              <a:lnSpc>
                <a:spcPct val="80000"/>
              </a:lnSpc>
            </a:pPr>
            <a:r>
              <a:rPr lang="th-TH" sz="54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การแก้ปัญหา</a:t>
            </a: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xmlns="" id="{BA1EDE2D-383D-4215-82B7-A1171BC509D3}"/>
              </a:ext>
            </a:extLst>
          </p:cNvPr>
          <p:cNvSpPr txBox="1"/>
          <p:nvPr/>
        </p:nvSpPr>
        <p:spPr>
          <a:xfrm flipH="1">
            <a:off x="95730" y="6279910"/>
            <a:ext cx="488065" cy="584775"/>
          </a:xfrm>
          <a:prstGeom prst="rect">
            <a:avLst/>
          </a:prstGeom>
          <a:noFill/>
          <a:ln>
            <a:solidFill>
              <a:schemeClr val="bg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21</a:t>
            </a:r>
            <a:endParaRPr lang="th-TH" sz="32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xmlns="" id="{B4651928-920C-41B6-8C2C-C903D3E6276B}"/>
              </a:ext>
            </a:extLst>
          </p:cNvPr>
          <p:cNvSpPr/>
          <p:nvPr/>
        </p:nvSpPr>
        <p:spPr>
          <a:xfrm>
            <a:off x="249381" y="517265"/>
            <a:ext cx="11658599" cy="1034756"/>
          </a:xfrm>
          <a:prstGeom prst="rect">
            <a:avLst/>
          </a:prstGeom>
          <a:solidFill>
            <a:srgbClr val="1E0741"/>
          </a:solidFill>
          <a:ln>
            <a:solidFill>
              <a:srgbClr val="00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th-TH" sz="5400" b="1" spc="-60" dirty="0" smtClean="0">
                <a:solidFill>
                  <a:srgbClr val="FFFF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ตัวอย่างผลงานที่ได้จาก</a:t>
            </a:r>
            <a:r>
              <a:rPr lang="th-TH" sz="5400" b="1" spc="-60" dirty="0">
                <a:solidFill>
                  <a:schemeClr val="tx1"/>
                </a:solidFill>
              </a:rPr>
              <a:t>ชุมชนการเรียนรู้ทางวิชาชีพ </a:t>
            </a:r>
            <a:r>
              <a:rPr lang="th-TH" sz="5400" b="1" spc="-6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(</a:t>
            </a:r>
            <a:r>
              <a:rPr lang="en-US" sz="5400" b="1" spc="-6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PLC</a:t>
            </a:r>
            <a:r>
              <a:rPr lang="th-TH" sz="5400" b="1" spc="-6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)</a:t>
            </a:r>
            <a:endParaRPr lang="th-TH" sz="5400" b="1" spc="-60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1" name="ตัวแทนท้ายกระดาษ 6"/>
          <p:cNvSpPr>
            <a:spLocks noGrp="1"/>
          </p:cNvSpPr>
          <p:nvPr>
            <p:ph type="ftr" sz="quarter" idx="11"/>
          </p:nvPr>
        </p:nvSpPr>
        <p:spPr>
          <a:xfrm>
            <a:off x="6655724" y="6433912"/>
            <a:ext cx="5411358" cy="365125"/>
          </a:xfrm>
        </p:spPr>
        <p:txBody>
          <a:bodyPr/>
          <a:lstStyle/>
          <a:p>
            <a:pPr algn="r"/>
            <a:r>
              <a:rPr lang="th-TH" sz="1800" b="1" dirty="0" smtClean="0">
                <a:solidFill>
                  <a:schemeClr val="tx1">
                    <a:lumMod val="95000"/>
                  </a:schemeClr>
                </a:solidFill>
              </a:rPr>
              <a:t>เอมอร  รสเครือ</a:t>
            </a:r>
            <a:endParaRPr lang="th-TH" sz="1800" b="1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51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xmlns="" id="{9DB88D7D-E8D7-4501-BA3E-365E3A91EC3A}"/>
              </a:ext>
            </a:extLst>
          </p:cNvPr>
          <p:cNvSpPr txBox="1"/>
          <p:nvPr/>
        </p:nvSpPr>
        <p:spPr>
          <a:xfrm flipH="1">
            <a:off x="95730" y="6279910"/>
            <a:ext cx="488065" cy="584775"/>
          </a:xfrm>
          <a:prstGeom prst="rect">
            <a:avLst/>
          </a:prstGeom>
          <a:noFill/>
          <a:ln>
            <a:solidFill>
              <a:schemeClr val="bg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22</a:t>
            </a:r>
            <a:endParaRPr lang="th-TH" sz="32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2" name="สี่เหลี่ยมผืนผ้า: มุมมน 11">
            <a:extLst>
              <a:ext uri="{FF2B5EF4-FFF2-40B4-BE49-F238E27FC236}">
                <a16:creationId xmlns:a16="http://schemas.microsoft.com/office/drawing/2014/main" xmlns="" id="{2FCEDC2E-0911-43CC-90BF-564868674A66}"/>
              </a:ext>
            </a:extLst>
          </p:cNvPr>
          <p:cNvSpPr/>
          <p:nvPr/>
        </p:nvSpPr>
        <p:spPr>
          <a:xfrm>
            <a:off x="1457279" y="1949801"/>
            <a:ext cx="2414727" cy="3799104"/>
          </a:xfrm>
          <a:prstGeom prst="roundRect">
            <a:avLst/>
          </a:prstGeom>
          <a:solidFill>
            <a:srgbClr val="1E0741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n-US" sz="8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                 </a:t>
            </a:r>
            <a:r>
              <a:rPr lang="en-US" sz="54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(3)</a:t>
            </a:r>
          </a:p>
          <a:p>
            <a:pPr algn="ctr">
              <a:lnSpc>
                <a:spcPct val="80000"/>
              </a:lnSpc>
            </a:pPr>
            <a:r>
              <a:rPr lang="th-TH" sz="5400" b="1" dirty="0">
                <a:solidFill>
                  <a:srgbClr val="FFFF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ออกแบบกิจกรรม</a:t>
            </a:r>
          </a:p>
          <a:p>
            <a:pPr algn="ctr">
              <a:lnSpc>
                <a:spcPct val="80000"/>
              </a:lnSpc>
            </a:pPr>
            <a:r>
              <a:rPr lang="th-TH" sz="54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การแก้ปัญหา</a:t>
            </a:r>
          </a:p>
        </p:txBody>
      </p:sp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xmlns="" id="{69C5B80C-8B8A-408B-9D20-85072F27AA50}"/>
              </a:ext>
            </a:extLst>
          </p:cNvPr>
          <p:cNvGrpSpPr/>
          <p:nvPr/>
        </p:nvGrpSpPr>
        <p:grpSpPr>
          <a:xfrm>
            <a:off x="4100788" y="1654368"/>
            <a:ext cx="6435593" cy="4197575"/>
            <a:chOff x="5423877" y="1092692"/>
            <a:chExt cx="3398493" cy="2021078"/>
          </a:xfrm>
        </p:grpSpPr>
        <p:sp>
          <p:nvSpPr>
            <p:cNvPr id="7" name="ลูกศร: ขวา 6">
              <a:extLst>
                <a:ext uri="{FF2B5EF4-FFF2-40B4-BE49-F238E27FC236}">
                  <a16:creationId xmlns:a16="http://schemas.microsoft.com/office/drawing/2014/main" xmlns="" id="{B3F62255-BD0D-4124-8FA7-681B096284E1}"/>
                </a:ext>
              </a:extLst>
            </p:cNvPr>
            <p:cNvSpPr/>
            <p:nvPr/>
          </p:nvSpPr>
          <p:spPr>
            <a:xfrm>
              <a:off x="5423877" y="1863309"/>
              <a:ext cx="328246" cy="367323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8" name="สี่เหลี่ยมผืนผ้า: มุมมน 7">
              <a:extLst>
                <a:ext uri="{FF2B5EF4-FFF2-40B4-BE49-F238E27FC236}">
                  <a16:creationId xmlns:a16="http://schemas.microsoft.com/office/drawing/2014/main" xmlns="" id="{FCCDEE56-ADF7-4629-96A0-DF8FB992CAAD}"/>
                </a:ext>
              </a:extLst>
            </p:cNvPr>
            <p:cNvSpPr/>
            <p:nvPr/>
          </p:nvSpPr>
          <p:spPr>
            <a:xfrm>
              <a:off x="5791199" y="1092692"/>
              <a:ext cx="3031171" cy="2021078"/>
            </a:xfrm>
            <a:prstGeom prst="roundRect">
              <a:avLst/>
            </a:prstGeom>
            <a:solidFill>
              <a:srgbClr val="00002E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80000"/>
                </a:lnSpc>
              </a:pPr>
              <a:r>
                <a:rPr lang="en-US" sz="4800" b="1" spc="-200" dirty="0" smtClean="0">
                  <a:solidFill>
                    <a:schemeClr val="tx1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2.</a:t>
              </a:r>
              <a:r>
                <a:rPr lang="en-US" sz="4800" b="1" spc="-200" dirty="0">
                  <a:solidFill>
                    <a:schemeClr val="tx1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2</a:t>
              </a:r>
              <a:r>
                <a:rPr lang="th-TH" sz="4800" b="1" spc="-200" dirty="0" smtClean="0">
                  <a:solidFill>
                    <a:schemeClr val="tx1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 เกม</a:t>
              </a:r>
              <a:r>
                <a:rPr lang="th-TH" sz="4800" b="1" spc="-200" dirty="0">
                  <a:solidFill>
                    <a:schemeClr val="tx1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ทำตาม</a:t>
              </a:r>
              <a:r>
                <a:rPr lang="th-TH" sz="4800" b="1" spc="-200" dirty="0" smtClean="0">
                  <a:solidFill>
                    <a:srgbClr val="FFFF00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คำสั่งภาพ</a:t>
              </a:r>
              <a:r>
                <a:rPr lang="th-TH" sz="4800" b="1" spc="-200" dirty="0">
                  <a:solidFill>
                    <a:srgbClr val="FFFF00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ลูกศร</a:t>
              </a:r>
              <a:r>
                <a:rPr lang="en-US" sz="4800" b="1" spc="-200" dirty="0">
                  <a:solidFill>
                    <a:srgbClr val="FFFF00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 </a:t>
              </a:r>
              <a:r>
                <a:rPr lang="th-TH" sz="4800" b="1" spc="-200" dirty="0">
                  <a:solidFill>
                    <a:srgbClr val="FFFF00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  </a:t>
              </a:r>
            </a:p>
            <a:p>
              <a:pPr>
                <a:lnSpc>
                  <a:spcPct val="80000"/>
                </a:lnSpc>
              </a:pPr>
              <a:r>
                <a:rPr lang="th-TH" sz="4800" b="1" spc="-200" dirty="0" smtClean="0">
                  <a:solidFill>
                    <a:srgbClr val="FFFF00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     -</a:t>
              </a:r>
              <a:r>
                <a:rPr lang="th-TH" sz="4800" b="1" spc="-200" dirty="0">
                  <a:solidFill>
                    <a:schemeClr val="tx1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คนที่</a:t>
              </a:r>
              <a:r>
                <a:rPr lang="en-US" sz="4800" b="1" spc="-200" dirty="0">
                  <a:solidFill>
                    <a:schemeClr val="tx1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1 </a:t>
              </a:r>
              <a:r>
                <a:rPr lang="th-TH" sz="4800" b="1" spc="-200" dirty="0">
                  <a:solidFill>
                    <a:schemeClr val="tx1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 ถือภาพคำสั่ง</a:t>
              </a:r>
              <a:r>
                <a:rPr lang="en-US" sz="4800" b="1" spc="-200" dirty="0">
                  <a:solidFill>
                    <a:schemeClr val="tx1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   </a:t>
              </a:r>
            </a:p>
            <a:p>
              <a:pPr>
                <a:lnSpc>
                  <a:spcPct val="80000"/>
                </a:lnSpc>
              </a:pPr>
              <a:r>
                <a:rPr lang="en-US" sz="4800" b="1" spc="-200" dirty="0">
                  <a:solidFill>
                    <a:schemeClr val="tx1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      </a:t>
              </a:r>
              <a:r>
                <a:rPr lang="th-TH" sz="4800" b="1" spc="-200" dirty="0">
                  <a:solidFill>
                    <a:schemeClr val="tx1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      </a:t>
              </a:r>
              <a:r>
                <a:rPr lang="th-TH" sz="4800" b="1" spc="-200" dirty="0" smtClean="0">
                  <a:solidFill>
                    <a:schemeClr val="tx1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     ลูกศร </a:t>
              </a:r>
              <a:r>
                <a:rPr lang="en-US" sz="4800" b="1" spc="-200" dirty="0">
                  <a:solidFill>
                    <a:schemeClr val="tx1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4  </a:t>
              </a:r>
              <a:r>
                <a:rPr lang="th-TH" sz="4800" b="1" spc="-200" dirty="0">
                  <a:solidFill>
                    <a:schemeClr val="tx1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แบบ</a:t>
              </a:r>
            </a:p>
            <a:p>
              <a:pPr>
                <a:lnSpc>
                  <a:spcPct val="80000"/>
                </a:lnSpc>
              </a:pPr>
              <a:r>
                <a:rPr lang="th-TH" sz="4800" b="1" spc="-300" dirty="0" smtClean="0">
                  <a:solidFill>
                    <a:schemeClr val="tx1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     -</a:t>
              </a:r>
              <a:r>
                <a:rPr lang="th-TH" sz="4800" b="1" spc="-300" dirty="0">
                  <a:solidFill>
                    <a:schemeClr val="tx1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คนที่ </a:t>
              </a:r>
              <a:r>
                <a:rPr lang="en-US" sz="4800" b="1" spc="-300" dirty="0">
                  <a:solidFill>
                    <a:schemeClr val="tx1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2 </a:t>
              </a:r>
              <a:r>
                <a:rPr lang="th-TH" sz="4800" b="1" spc="-300" dirty="0">
                  <a:solidFill>
                    <a:schemeClr val="tx1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 เป็นหุ่นยนต์</a:t>
              </a:r>
            </a:p>
            <a:p>
              <a:pPr>
                <a:lnSpc>
                  <a:spcPct val="80000"/>
                </a:lnSpc>
              </a:pPr>
              <a:r>
                <a:rPr lang="th-TH" sz="4800" b="1" spc="-300" dirty="0">
                  <a:solidFill>
                    <a:schemeClr val="tx1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              </a:t>
              </a:r>
              <a:r>
                <a:rPr lang="th-TH" sz="4800" b="1" spc="-300" dirty="0" smtClean="0">
                  <a:solidFill>
                    <a:schemeClr val="tx1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     ทำ</a:t>
              </a:r>
              <a:r>
                <a:rPr lang="th-TH" sz="4800" b="1" spc="-300" dirty="0">
                  <a:solidFill>
                    <a:schemeClr val="tx1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ตามคำสั่ง </a:t>
              </a:r>
              <a:endParaRPr lang="en-US" sz="4800" b="1" spc="-3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endParaRPr>
            </a:p>
          </p:txBody>
        </p:sp>
      </p:grp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xmlns="" id="{B4651928-920C-41B6-8C2C-C903D3E6276B}"/>
              </a:ext>
            </a:extLst>
          </p:cNvPr>
          <p:cNvSpPr/>
          <p:nvPr/>
        </p:nvSpPr>
        <p:spPr>
          <a:xfrm>
            <a:off x="249381" y="413355"/>
            <a:ext cx="11658599" cy="1034756"/>
          </a:xfrm>
          <a:prstGeom prst="rect">
            <a:avLst/>
          </a:prstGeom>
          <a:solidFill>
            <a:srgbClr val="1E0741"/>
          </a:solidFill>
          <a:ln>
            <a:solidFill>
              <a:srgbClr val="00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th-TH" sz="5400" b="1" spc="-60" dirty="0" smtClean="0">
                <a:solidFill>
                  <a:srgbClr val="FFFF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ตัวอย่างผลงานที่ได้จาก</a:t>
            </a:r>
            <a:r>
              <a:rPr lang="th-TH" sz="5400" b="1" spc="-60" dirty="0">
                <a:solidFill>
                  <a:schemeClr val="tx1"/>
                </a:solidFill>
              </a:rPr>
              <a:t>ชุมชนการเรียนรู้ทางวิชาชีพ </a:t>
            </a:r>
            <a:r>
              <a:rPr lang="th-TH" sz="5400" b="1" spc="-6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(</a:t>
            </a:r>
            <a:r>
              <a:rPr lang="en-US" sz="5400" b="1" spc="-6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PLC</a:t>
            </a:r>
            <a:r>
              <a:rPr lang="th-TH" sz="5400" b="1" spc="-6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)</a:t>
            </a:r>
            <a:endParaRPr lang="th-TH" sz="5400" b="1" spc="-60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1" name="ตัวแทนท้ายกระดาษ 6"/>
          <p:cNvSpPr>
            <a:spLocks noGrp="1"/>
          </p:cNvSpPr>
          <p:nvPr>
            <p:ph type="ftr" sz="quarter" idx="11"/>
          </p:nvPr>
        </p:nvSpPr>
        <p:spPr>
          <a:xfrm>
            <a:off x="6655724" y="6433912"/>
            <a:ext cx="5411358" cy="365125"/>
          </a:xfrm>
        </p:spPr>
        <p:txBody>
          <a:bodyPr/>
          <a:lstStyle/>
          <a:p>
            <a:pPr algn="r"/>
            <a:r>
              <a:rPr lang="th-TH" sz="1800" b="1" dirty="0" smtClean="0">
                <a:solidFill>
                  <a:schemeClr val="tx1">
                    <a:lumMod val="95000"/>
                  </a:schemeClr>
                </a:solidFill>
              </a:rPr>
              <a:t>เอมอร  รสเครือ</a:t>
            </a:r>
            <a:endParaRPr lang="th-TH" sz="1800" b="1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78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xmlns="" id="{AACB5EEC-EF81-4907-8F02-23603D92F21A}"/>
              </a:ext>
            </a:extLst>
          </p:cNvPr>
          <p:cNvSpPr txBox="1"/>
          <p:nvPr/>
        </p:nvSpPr>
        <p:spPr>
          <a:xfrm flipH="1">
            <a:off x="150875" y="5910608"/>
            <a:ext cx="488065" cy="584775"/>
          </a:xfrm>
          <a:prstGeom prst="rect">
            <a:avLst/>
          </a:prstGeom>
          <a:noFill/>
          <a:ln>
            <a:solidFill>
              <a:schemeClr val="bg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23</a:t>
            </a:r>
            <a:endParaRPr lang="th-TH" sz="3200" b="1" dirty="0">
              <a:solidFill>
                <a:schemeClr val="bg1">
                  <a:lumMod val="65000"/>
                  <a:lumOff val="35000"/>
                </a:schemeClr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313" y="327210"/>
            <a:ext cx="9175659" cy="51679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06902" y="5787497"/>
            <a:ext cx="7366825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</a:rPr>
              <a:t>https://</a:t>
            </a:r>
            <a:r>
              <a:rPr lang="en-US" sz="4000" b="1" dirty="0">
                <a:solidFill>
                  <a:srgbClr val="FFC000"/>
                </a:solidFill>
                <a:hlinkClick r:id="rId3"/>
              </a:rPr>
              <a:t>youtu.be/WZmX8dDVC-w</a:t>
            </a:r>
            <a:endParaRPr lang="en-US" sz="4000" b="1" dirty="0">
              <a:solidFill>
                <a:srgbClr val="FFC000"/>
              </a:solidFill>
            </a:endParaRPr>
          </a:p>
        </p:txBody>
      </p:sp>
      <p:sp>
        <p:nvSpPr>
          <p:cNvPr id="6" name="ตัวแทนท้ายกระดาษ 6"/>
          <p:cNvSpPr>
            <a:spLocks noGrp="1"/>
          </p:cNvSpPr>
          <p:nvPr>
            <p:ph type="ftr" sz="quarter" idx="11"/>
          </p:nvPr>
        </p:nvSpPr>
        <p:spPr>
          <a:xfrm>
            <a:off x="6655724" y="6433912"/>
            <a:ext cx="5411358" cy="365125"/>
          </a:xfrm>
        </p:spPr>
        <p:txBody>
          <a:bodyPr/>
          <a:lstStyle/>
          <a:p>
            <a:pPr algn="r"/>
            <a:r>
              <a:rPr lang="th-TH" sz="1800" b="1" dirty="0" smtClean="0">
                <a:solidFill>
                  <a:schemeClr val="tx1">
                    <a:lumMod val="95000"/>
                  </a:schemeClr>
                </a:solidFill>
              </a:rPr>
              <a:t>เอมอร  รสเครือ</a:t>
            </a:r>
            <a:endParaRPr lang="th-TH" sz="1800" b="1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58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xmlns="" id="{69C5B80C-8B8A-408B-9D20-85072F27AA50}"/>
              </a:ext>
            </a:extLst>
          </p:cNvPr>
          <p:cNvGrpSpPr/>
          <p:nvPr/>
        </p:nvGrpSpPr>
        <p:grpSpPr>
          <a:xfrm>
            <a:off x="3020132" y="1644981"/>
            <a:ext cx="8578549" cy="4197574"/>
            <a:chOff x="5423877" y="1092692"/>
            <a:chExt cx="6564927" cy="2021077"/>
          </a:xfrm>
        </p:grpSpPr>
        <p:sp>
          <p:nvSpPr>
            <p:cNvPr id="7" name="ลูกศร: ขวา 6">
              <a:extLst>
                <a:ext uri="{FF2B5EF4-FFF2-40B4-BE49-F238E27FC236}">
                  <a16:creationId xmlns:a16="http://schemas.microsoft.com/office/drawing/2014/main" xmlns="" id="{B3F62255-BD0D-4124-8FA7-681B096284E1}"/>
                </a:ext>
              </a:extLst>
            </p:cNvPr>
            <p:cNvSpPr/>
            <p:nvPr/>
          </p:nvSpPr>
          <p:spPr>
            <a:xfrm>
              <a:off x="5423877" y="1863309"/>
              <a:ext cx="328246" cy="367323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8" name="สี่เหลี่ยมผืนผ้า: มุมมน 7">
              <a:extLst>
                <a:ext uri="{FF2B5EF4-FFF2-40B4-BE49-F238E27FC236}">
                  <a16:creationId xmlns:a16="http://schemas.microsoft.com/office/drawing/2014/main" xmlns="" id="{FCCDEE56-ADF7-4629-96A0-DF8FB992CAAD}"/>
                </a:ext>
              </a:extLst>
            </p:cNvPr>
            <p:cNvSpPr/>
            <p:nvPr/>
          </p:nvSpPr>
          <p:spPr>
            <a:xfrm>
              <a:off x="5791198" y="1092692"/>
              <a:ext cx="6197604" cy="2021078"/>
            </a:xfrm>
            <a:prstGeom prst="roundRect">
              <a:avLst/>
            </a:prstGeom>
            <a:solidFill>
              <a:srgbClr val="00002E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80000"/>
                </a:lnSpc>
              </a:pPr>
              <a:r>
                <a:rPr lang="en-US" sz="4800" b="1" spc="-300" dirty="0">
                  <a:solidFill>
                    <a:schemeClr val="tx1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2.3 </a:t>
              </a:r>
              <a:r>
                <a:rPr lang="th-TH" sz="4800" b="1" spc="-300" dirty="0">
                  <a:solidFill>
                    <a:schemeClr val="tx1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เกมทำตาม</a:t>
              </a:r>
              <a:r>
                <a:rPr lang="th-TH" sz="4800" b="1" spc="-300" dirty="0">
                  <a:solidFill>
                    <a:srgbClr val="FFFF00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เสียงออกคำสั่ง </a:t>
              </a:r>
            </a:p>
            <a:p>
              <a:pPr>
                <a:lnSpc>
                  <a:spcPct val="80000"/>
                </a:lnSpc>
              </a:pPr>
              <a:r>
                <a:rPr lang="th-TH" sz="4800" b="1" spc="-300" dirty="0">
                  <a:solidFill>
                    <a:srgbClr val="FFFF00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      </a:t>
              </a:r>
              <a:r>
                <a:rPr lang="en-US" sz="4800" b="1" spc="-300" dirty="0">
                  <a:solidFill>
                    <a:schemeClr val="tx1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1) </a:t>
              </a:r>
              <a:r>
                <a:rPr lang="th-TH" sz="4800" b="1" spc="-300" dirty="0">
                  <a:solidFill>
                    <a:schemeClr val="tx1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กำหนดเงื่อนไขว่า ต้องยกมือซ้ายหรือ</a:t>
              </a:r>
            </a:p>
            <a:p>
              <a:pPr>
                <a:lnSpc>
                  <a:spcPct val="80000"/>
                </a:lnSpc>
              </a:pPr>
              <a:r>
                <a:rPr lang="th-TH" sz="4800" b="1" spc="-300" dirty="0">
                  <a:solidFill>
                    <a:schemeClr val="tx1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          มือขวาตามคำสั่งก่อนเคลื่อนที่ทุกครั้ง</a:t>
              </a:r>
            </a:p>
            <a:p>
              <a:pPr>
                <a:lnSpc>
                  <a:spcPct val="80000"/>
                </a:lnSpc>
              </a:pPr>
              <a:r>
                <a:rPr lang="th-TH" sz="4800" b="1" spc="-300" dirty="0">
                  <a:solidFill>
                    <a:schemeClr val="tx1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      </a:t>
              </a:r>
              <a:r>
                <a:rPr lang="en-US" sz="4800" b="1" spc="-300" dirty="0">
                  <a:solidFill>
                    <a:schemeClr val="tx1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2) </a:t>
              </a:r>
              <a:r>
                <a:rPr lang="th-TH" sz="4800" b="1" spc="-300" dirty="0">
                  <a:solidFill>
                    <a:schemeClr val="tx1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วิธีการเล่น    </a:t>
              </a:r>
            </a:p>
            <a:p>
              <a:pPr>
                <a:lnSpc>
                  <a:spcPct val="80000"/>
                </a:lnSpc>
              </a:pPr>
              <a:r>
                <a:rPr lang="th-TH" sz="4800" b="1" spc="-300" dirty="0">
                  <a:solidFill>
                    <a:schemeClr val="tx1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          - คนที่</a:t>
              </a:r>
              <a:r>
                <a:rPr lang="en-US" sz="4800" b="1" spc="-300" dirty="0">
                  <a:solidFill>
                    <a:schemeClr val="tx1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 1    </a:t>
              </a:r>
              <a:r>
                <a:rPr lang="th-TH" sz="4800" b="1" spc="-300" dirty="0">
                  <a:solidFill>
                    <a:schemeClr val="tx1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เป็นคนพูดออกคำสั่ง   </a:t>
              </a:r>
            </a:p>
            <a:p>
              <a:pPr>
                <a:lnSpc>
                  <a:spcPct val="80000"/>
                </a:lnSpc>
              </a:pPr>
              <a:r>
                <a:rPr lang="th-TH" sz="4800" b="1" spc="-300" dirty="0">
                  <a:solidFill>
                    <a:schemeClr val="tx1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          - คนที่ </a:t>
              </a:r>
              <a:r>
                <a:rPr lang="en-US" sz="4800" b="1" spc="-300" dirty="0">
                  <a:solidFill>
                    <a:schemeClr val="tx1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2 </a:t>
              </a:r>
              <a:r>
                <a:rPr lang="th-TH" sz="4800" b="1" spc="-300" dirty="0">
                  <a:solidFill>
                    <a:schemeClr val="tx1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   เป็นคนปฏิบัติตามคำสั่ง</a:t>
              </a:r>
              <a:endParaRPr lang="en-US" sz="4800" b="1" spc="-300" dirty="0">
                <a:solidFill>
                  <a:srgbClr val="FFFF00"/>
                </a:solidFill>
                <a:latin typeface="CordiaUPC" panose="020B0304020202020204" pitchFamily="34" charset="-34"/>
                <a:cs typeface="CordiaUPC" panose="020B0304020202020204" pitchFamily="34" charset="-34"/>
              </a:endParaRPr>
            </a:p>
          </p:txBody>
        </p:sp>
      </p:grp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xmlns="" id="{9DB88D7D-E8D7-4501-BA3E-365E3A91EC3A}"/>
              </a:ext>
            </a:extLst>
          </p:cNvPr>
          <p:cNvSpPr txBox="1"/>
          <p:nvPr/>
        </p:nvSpPr>
        <p:spPr>
          <a:xfrm flipH="1">
            <a:off x="95730" y="6279910"/>
            <a:ext cx="488065" cy="584775"/>
          </a:xfrm>
          <a:prstGeom prst="rect">
            <a:avLst/>
          </a:prstGeom>
          <a:noFill/>
          <a:ln>
            <a:solidFill>
              <a:schemeClr val="bg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24</a:t>
            </a:r>
            <a:endParaRPr lang="th-TH" sz="32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2" name="สี่เหลี่ยมผืนผ้า: มุมมน 11">
            <a:extLst>
              <a:ext uri="{FF2B5EF4-FFF2-40B4-BE49-F238E27FC236}">
                <a16:creationId xmlns:a16="http://schemas.microsoft.com/office/drawing/2014/main" xmlns="" id="{2FCEDC2E-0911-43CC-90BF-564868674A66}"/>
              </a:ext>
            </a:extLst>
          </p:cNvPr>
          <p:cNvSpPr/>
          <p:nvPr/>
        </p:nvSpPr>
        <p:spPr>
          <a:xfrm>
            <a:off x="376625" y="1984658"/>
            <a:ext cx="2414727" cy="3799104"/>
          </a:xfrm>
          <a:prstGeom prst="roundRect">
            <a:avLst/>
          </a:prstGeom>
          <a:solidFill>
            <a:srgbClr val="1E0741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n-US" sz="8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                 </a:t>
            </a:r>
            <a:r>
              <a:rPr lang="en-US" sz="54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(3)</a:t>
            </a:r>
          </a:p>
          <a:p>
            <a:pPr algn="ctr">
              <a:lnSpc>
                <a:spcPct val="80000"/>
              </a:lnSpc>
            </a:pPr>
            <a:r>
              <a:rPr lang="th-TH" sz="5400" b="1" dirty="0">
                <a:solidFill>
                  <a:srgbClr val="FFFF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ออกแบบกิจกรรม</a:t>
            </a:r>
          </a:p>
          <a:p>
            <a:pPr algn="ctr">
              <a:lnSpc>
                <a:spcPct val="80000"/>
              </a:lnSpc>
            </a:pPr>
            <a:r>
              <a:rPr lang="th-TH" sz="54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การแก้ปัญหา</a:t>
            </a: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xmlns="" id="{B4651928-920C-41B6-8C2C-C903D3E6276B}"/>
              </a:ext>
            </a:extLst>
          </p:cNvPr>
          <p:cNvSpPr/>
          <p:nvPr/>
        </p:nvSpPr>
        <p:spPr>
          <a:xfrm>
            <a:off x="249381" y="413355"/>
            <a:ext cx="11658599" cy="1034756"/>
          </a:xfrm>
          <a:prstGeom prst="rect">
            <a:avLst/>
          </a:prstGeom>
          <a:solidFill>
            <a:srgbClr val="1E0741"/>
          </a:solidFill>
          <a:ln>
            <a:solidFill>
              <a:srgbClr val="00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th-TH" sz="5400" b="1" spc="-60" dirty="0" smtClean="0">
                <a:solidFill>
                  <a:srgbClr val="FFFF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ตัวอย่างผลงานที่ได้จาก</a:t>
            </a:r>
            <a:r>
              <a:rPr lang="th-TH" sz="5400" b="1" spc="-60" dirty="0">
                <a:solidFill>
                  <a:schemeClr val="tx1"/>
                </a:solidFill>
              </a:rPr>
              <a:t>ชุมชนการเรียนรู้ทางวิชาชีพ </a:t>
            </a:r>
            <a:r>
              <a:rPr lang="th-TH" sz="5400" b="1" spc="-6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(</a:t>
            </a:r>
            <a:r>
              <a:rPr lang="en-US" sz="5400" b="1" spc="-6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PLC</a:t>
            </a:r>
            <a:r>
              <a:rPr lang="th-TH" sz="5400" b="1" spc="-6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)</a:t>
            </a:r>
            <a:endParaRPr lang="th-TH" sz="5400" b="1" spc="-60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1" name="ตัวแทนท้ายกระดาษ 6"/>
          <p:cNvSpPr>
            <a:spLocks noGrp="1"/>
          </p:cNvSpPr>
          <p:nvPr>
            <p:ph type="ftr" sz="quarter" idx="11"/>
          </p:nvPr>
        </p:nvSpPr>
        <p:spPr>
          <a:xfrm>
            <a:off x="6655724" y="6433912"/>
            <a:ext cx="5411358" cy="365125"/>
          </a:xfrm>
        </p:spPr>
        <p:txBody>
          <a:bodyPr/>
          <a:lstStyle/>
          <a:p>
            <a:pPr algn="r"/>
            <a:r>
              <a:rPr lang="th-TH" sz="1800" b="1" dirty="0" smtClean="0">
                <a:solidFill>
                  <a:schemeClr val="tx1">
                    <a:lumMod val="95000"/>
                  </a:schemeClr>
                </a:solidFill>
              </a:rPr>
              <a:t>เอมอร  รสเครือ</a:t>
            </a:r>
            <a:endParaRPr lang="th-TH" sz="1800" b="1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53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xmlns="" id="{56A7E999-D670-4E3B-BED2-A431606684FC}"/>
              </a:ext>
            </a:extLst>
          </p:cNvPr>
          <p:cNvSpPr txBox="1"/>
          <p:nvPr/>
        </p:nvSpPr>
        <p:spPr>
          <a:xfrm>
            <a:off x="181500" y="6094633"/>
            <a:ext cx="512140" cy="584775"/>
          </a:xfrm>
          <a:prstGeom prst="rect">
            <a:avLst/>
          </a:prstGeom>
          <a:noFill/>
          <a:ln>
            <a:solidFill>
              <a:schemeClr val="bg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25</a:t>
            </a:r>
            <a:endParaRPr lang="th-TH" sz="3200" b="1" dirty="0">
              <a:solidFill>
                <a:schemeClr val="bg1">
                  <a:lumMod val="75000"/>
                  <a:lumOff val="25000"/>
                </a:schemeClr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444" y="277066"/>
            <a:ext cx="9183655" cy="52327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82719" y="5802245"/>
            <a:ext cx="6653103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000" dirty="0">
                <a:hlinkClick r:id="rId3"/>
              </a:rPr>
              <a:t>https://youtu.be/-nkNDB2njoA</a:t>
            </a:r>
            <a:endParaRPr lang="en-US" sz="4000" dirty="0"/>
          </a:p>
        </p:txBody>
      </p:sp>
      <p:sp>
        <p:nvSpPr>
          <p:cNvPr id="5" name="ตัวแทนท้ายกระดาษ 6"/>
          <p:cNvSpPr>
            <a:spLocks noGrp="1"/>
          </p:cNvSpPr>
          <p:nvPr>
            <p:ph type="ftr" sz="quarter" idx="11"/>
          </p:nvPr>
        </p:nvSpPr>
        <p:spPr>
          <a:xfrm>
            <a:off x="6655724" y="6433912"/>
            <a:ext cx="5411358" cy="365125"/>
          </a:xfrm>
        </p:spPr>
        <p:txBody>
          <a:bodyPr/>
          <a:lstStyle/>
          <a:p>
            <a:pPr algn="r"/>
            <a:r>
              <a:rPr lang="th-TH" sz="1800" b="1" dirty="0" smtClean="0">
                <a:solidFill>
                  <a:schemeClr val="tx1">
                    <a:lumMod val="95000"/>
                  </a:schemeClr>
                </a:solidFill>
              </a:rPr>
              <a:t>เอมอร  รสเครือ</a:t>
            </a:r>
            <a:endParaRPr lang="th-TH" sz="1800" b="1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4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xmlns="" id="{45FAEAE8-7273-41ED-9629-043E55232A60}"/>
              </a:ext>
            </a:extLst>
          </p:cNvPr>
          <p:cNvSpPr txBox="1"/>
          <p:nvPr/>
        </p:nvSpPr>
        <p:spPr>
          <a:xfrm>
            <a:off x="877529" y="206813"/>
            <a:ext cx="10235380" cy="1015663"/>
          </a:xfrm>
          <a:prstGeom prst="rect">
            <a:avLst/>
          </a:prstGeom>
          <a:solidFill>
            <a:srgbClr val="000048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th-TH" sz="6000" b="1" dirty="0">
                <a:latin typeface="CordiaUPC" panose="020B0304020202020204" pitchFamily="34" charset="-34"/>
                <a:cs typeface="CordiaUPC" panose="020B0304020202020204" pitchFamily="34" charset="-34"/>
              </a:rPr>
              <a:t> สรุปการขับเคลื่อนกระบวนการ</a:t>
            </a:r>
            <a:r>
              <a:rPr lang="en-US" sz="6000" b="1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sz="6000" b="1" dirty="0">
                <a:solidFill>
                  <a:srgbClr val="FFFF99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PLC</a:t>
            </a:r>
            <a:r>
              <a:rPr lang="th-TH" sz="6000" b="1" dirty="0">
                <a:solidFill>
                  <a:srgbClr val="FFFF99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sz="6000" b="1" dirty="0">
                <a:solidFill>
                  <a:srgbClr val="FF66FF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(</a:t>
            </a:r>
            <a:r>
              <a:rPr lang="th-TH" sz="6000" b="1" dirty="0" err="1">
                <a:solidFill>
                  <a:srgbClr val="FF66FF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สพฐ</a:t>
            </a:r>
            <a:r>
              <a:rPr lang="th-TH" sz="6000" b="1" dirty="0">
                <a:solidFill>
                  <a:srgbClr val="FF66FF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.</a:t>
            </a:r>
            <a:r>
              <a:rPr lang="en-US" sz="6000" b="1" dirty="0">
                <a:solidFill>
                  <a:srgbClr val="FF66FF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)</a:t>
            </a:r>
            <a:r>
              <a:rPr lang="th-TH" sz="6000" b="1" dirty="0">
                <a:solidFill>
                  <a:srgbClr val="FF66FF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</a:t>
            </a:r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xmlns="" id="{E62F76F0-AF4D-43F6-A87B-C5E95F13685B}"/>
              </a:ext>
            </a:extLst>
          </p:cNvPr>
          <p:cNvSpPr/>
          <p:nvPr/>
        </p:nvSpPr>
        <p:spPr>
          <a:xfrm>
            <a:off x="622265" y="1560177"/>
            <a:ext cx="11035986" cy="1384995"/>
          </a:xfrm>
          <a:prstGeom prst="rect">
            <a:avLst/>
          </a:prstGeom>
          <a:solidFill>
            <a:srgbClr val="421C5E"/>
          </a:solidFill>
          <a:ln>
            <a:solidFill>
              <a:srgbClr val="00FFCC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</a:pPr>
            <a:r>
              <a:rPr lang="en-US" sz="5400" b="1" dirty="0">
                <a:solidFill>
                  <a:srgbClr val="FFFF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1) </a:t>
            </a:r>
            <a:r>
              <a:rPr lang="th-TH" sz="5400" b="1" dirty="0">
                <a:solidFill>
                  <a:srgbClr val="FFFF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สร้างทีมงาน </a:t>
            </a:r>
            <a:r>
              <a:rPr lang="en-US" sz="5400" b="1" dirty="0">
                <a:solidFill>
                  <a:srgbClr val="FFFF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CS </a:t>
            </a:r>
            <a:r>
              <a:rPr lang="th-TH" sz="5400" b="1" dirty="0">
                <a:solidFill>
                  <a:srgbClr val="FFFF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</a:t>
            </a:r>
            <a:r>
              <a:rPr lang="th-TH" sz="4800" b="1" dirty="0">
                <a:latin typeface="CordiaUPC" panose="020B0304020202020204" pitchFamily="34" charset="-34"/>
                <a:cs typeface="CordiaUPC" panose="020B0304020202020204" pitchFamily="34" charset="-34"/>
              </a:rPr>
              <a:t>(ครู + </a:t>
            </a:r>
            <a:r>
              <a:rPr lang="th-TH" sz="4800" b="1" dirty="0" err="1">
                <a:latin typeface="CordiaUPC" panose="020B0304020202020204" pitchFamily="34" charset="-34"/>
                <a:cs typeface="CordiaUPC" panose="020B0304020202020204" pitchFamily="34" charset="-34"/>
              </a:rPr>
              <a:t>Mentor</a:t>
            </a:r>
            <a:r>
              <a:rPr lang="th-TH" sz="4800" b="1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sz="4800" b="1" dirty="0" err="1">
                <a:latin typeface="CordiaUPC" panose="020B0304020202020204" pitchFamily="34" charset="-34"/>
                <a:cs typeface="CordiaUPC" panose="020B0304020202020204" pitchFamily="34" charset="-34"/>
              </a:rPr>
              <a:t>Coaching</a:t>
            </a:r>
            <a:r>
              <a:rPr lang="th-TH" sz="4800" b="1" dirty="0">
                <a:latin typeface="CordiaUPC" panose="020B0304020202020204" pitchFamily="34" charset="-34"/>
                <a:cs typeface="CordiaUPC" panose="020B0304020202020204" pitchFamily="34" charset="-34"/>
              </a:rPr>
              <a:t>  ได้แก่</a:t>
            </a:r>
            <a:r>
              <a:rPr lang="th-TH" sz="4800" b="1" dirty="0"/>
              <a:t> </a:t>
            </a:r>
          </a:p>
          <a:p>
            <a:pPr lvl="0">
              <a:lnSpc>
                <a:spcPct val="80000"/>
              </a:lnSpc>
            </a:pPr>
            <a:r>
              <a:rPr lang="th-TH" sz="4800" b="1" dirty="0"/>
              <a:t>              (ครูวิชาการ  </a:t>
            </a:r>
            <a:r>
              <a:rPr lang="th-TH" sz="4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ผู้บริหาร ศึกษานิเทศก์  ผู้เชี่ยวชาญ)</a:t>
            </a:r>
            <a:endParaRPr lang="en-US" sz="48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xmlns="" id="{D74126D5-2C8A-4340-A246-642BAB3AB7B1}"/>
              </a:ext>
            </a:extLst>
          </p:cNvPr>
          <p:cNvSpPr txBox="1"/>
          <p:nvPr/>
        </p:nvSpPr>
        <p:spPr>
          <a:xfrm>
            <a:off x="622192" y="3230502"/>
            <a:ext cx="11035986" cy="2806922"/>
          </a:xfrm>
          <a:prstGeom prst="rect">
            <a:avLst/>
          </a:prstGeom>
          <a:solidFill>
            <a:srgbClr val="000048"/>
          </a:solidFill>
          <a:ln w="19050">
            <a:solidFill>
              <a:srgbClr val="FF99FF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5400" b="1" dirty="0">
                <a:solidFill>
                  <a:srgbClr val="FFFF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2) </a:t>
            </a:r>
            <a:r>
              <a:rPr lang="th-TH" sz="5400" b="1" dirty="0">
                <a:solidFill>
                  <a:srgbClr val="FFFF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ค้นหาปัญหาและความต้องการ</a:t>
            </a:r>
          </a:p>
          <a:p>
            <a:pPr lvl="0">
              <a:lnSpc>
                <a:spcPct val="80000"/>
              </a:lnSpc>
            </a:pPr>
            <a:r>
              <a:rPr lang="th-TH" sz="5400" b="1" dirty="0">
                <a:latin typeface="CordiaUPC" panose="020B0304020202020204" pitchFamily="34" charset="-34"/>
                <a:cs typeface="CordiaUPC" panose="020B0304020202020204" pitchFamily="34" charset="-34"/>
              </a:rPr>
              <a:t>   </a:t>
            </a:r>
            <a:r>
              <a:rPr lang="en-US" sz="5400" b="1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sz="4800" b="1" dirty="0">
                <a:latin typeface="CordiaUPC" panose="020B0304020202020204" pitchFamily="34" charset="-34"/>
                <a:cs typeface="CordiaUPC" panose="020B0304020202020204" pitchFamily="34" charset="-34"/>
              </a:rPr>
              <a:t>2.1 </a:t>
            </a:r>
            <a:r>
              <a:rPr lang="th-TH" sz="4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ร่วมกันเสนอปัญหา หรือ ความต้องการ </a:t>
            </a:r>
          </a:p>
          <a:p>
            <a:pPr lvl="0">
              <a:lnSpc>
                <a:spcPct val="80000"/>
              </a:lnSpc>
            </a:pPr>
            <a:r>
              <a:rPr lang="th-TH" sz="4800" b="1" dirty="0">
                <a:latin typeface="CordiaUPC" panose="020B0304020202020204" pitchFamily="34" charset="-34"/>
                <a:cs typeface="CordiaUPC" panose="020B0304020202020204" pitchFamily="34" charset="-34"/>
              </a:rPr>
              <a:t>    </a:t>
            </a:r>
            <a:r>
              <a:rPr lang="en-US" sz="4800" b="1" dirty="0">
                <a:latin typeface="CordiaUPC" panose="020B0304020202020204" pitchFamily="34" charset="-34"/>
                <a:cs typeface="CordiaUPC" panose="020B0304020202020204" pitchFamily="34" charset="-34"/>
              </a:rPr>
              <a:t>2.2 </a:t>
            </a:r>
            <a:r>
              <a:rPr lang="th-TH" sz="4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จัดกลุ่มปัญหา  และ จัดลำดับความจำเป็นเร่งด่วน  </a:t>
            </a:r>
          </a:p>
          <a:p>
            <a:pPr lvl="0">
              <a:lnSpc>
                <a:spcPct val="80000"/>
              </a:lnSpc>
            </a:pPr>
            <a:r>
              <a:rPr lang="th-TH" sz="4800" b="1" dirty="0">
                <a:latin typeface="CordiaUPC" panose="020B0304020202020204" pitchFamily="34" charset="-34"/>
                <a:cs typeface="CordiaUPC" panose="020B0304020202020204" pitchFamily="34" charset="-34"/>
              </a:rPr>
              <a:t>    </a:t>
            </a:r>
            <a:r>
              <a:rPr lang="en-US" sz="4800" b="1" dirty="0">
                <a:latin typeface="CordiaUPC" panose="020B0304020202020204" pitchFamily="34" charset="-34"/>
                <a:cs typeface="CordiaUPC" panose="020B0304020202020204" pitchFamily="34" charset="-34"/>
              </a:rPr>
              <a:t>2.3 </a:t>
            </a:r>
            <a:r>
              <a:rPr lang="th-TH" sz="4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เลือกเพียง </a:t>
            </a:r>
            <a:r>
              <a:rPr lang="en-US" sz="4800" b="1" dirty="0">
                <a:latin typeface="CordiaUPC" panose="020B0304020202020204" pitchFamily="34" charset="-34"/>
                <a:cs typeface="CordiaUPC" panose="020B0304020202020204" pitchFamily="34" charset="-34"/>
              </a:rPr>
              <a:t>1</a:t>
            </a:r>
            <a:r>
              <a:rPr lang="th-TH" sz="4800" b="1" dirty="0">
                <a:latin typeface="CordiaUPC" panose="020B0304020202020204" pitchFamily="34" charset="-34"/>
                <a:cs typeface="CordiaUPC" panose="020B0304020202020204" pitchFamily="34" charset="-34"/>
              </a:rPr>
              <a:t>  ปัญหา </a:t>
            </a:r>
            <a:r>
              <a:rPr lang="th-TH" sz="48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(</a:t>
            </a:r>
            <a:r>
              <a:rPr lang="th-TH" sz="4800" b="1" dirty="0" smtClean="0">
                <a:solidFill>
                  <a:srgbClr val="FFFF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ร่วมกันพิจารณาปัญหาแท้จริง</a:t>
            </a:r>
            <a:r>
              <a:rPr lang="th-TH" sz="48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)  </a:t>
            </a:r>
            <a:endParaRPr lang="th-TH" sz="4800" b="1" dirty="0">
              <a:solidFill>
                <a:srgbClr val="FFFF99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xmlns="" id="{8168E57C-B7A2-42C0-AFB6-E52D107DD811}"/>
              </a:ext>
            </a:extLst>
          </p:cNvPr>
          <p:cNvSpPr txBox="1"/>
          <p:nvPr/>
        </p:nvSpPr>
        <p:spPr>
          <a:xfrm flipH="1">
            <a:off x="135064" y="6258825"/>
            <a:ext cx="487128" cy="584775"/>
          </a:xfrm>
          <a:prstGeom prst="rect">
            <a:avLst/>
          </a:prstGeom>
          <a:noFill/>
          <a:ln>
            <a:solidFill>
              <a:schemeClr val="bg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26</a:t>
            </a:r>
            <a:endParaRPr lang="th-TH" sz="32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7" name="ตัวแทนท้ายกระดาษ 6"/>
          <p:cNvSpPr>
            <a:spLocks noGrp="1"/>
          </p:cNvSpPr>
          <p:nvPr>
            <p:ph type="ftr" sz="quarter" idx="11"/>
          </p:nvPr>
        </p:nvSpPr>
        <p:spPr>
          <a:xfrm>
            <a:off x="6655724" y="6433912"/>
            <a:ext cx="5411358" cy="365125"/>
          </a:xfrm>
        </p:spPr>
        <p:txBody>
          <a:bodyPr/>
          <a:lstStyle/>
          <a:p>
            <a:pPr algn="r"/>
            <a:r>
              <a:rPr lang="th-TH" sz="1800" b="1" dirty="0" smtClean="0">
                <a:solidFill>
                  <a:schemeClr val="tx1">
                    <a:lumMod val="95000"/>
                  </a:schemeClr>
                </a:solidFill>
              </a:rPr>
              <a:t>เอมอร  รสเครือ</a:t>
            </a:r>
            <a:endParaRPr lang="th-TH" sz="1800" b="1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18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xmlns="" id="{E62F76F0-AF4D-43F6-A87B-C5E95F13685B}"/>
              </a:ext>
            </a:extLst>
          </p:cNvPr>
          <p:cNvSpPr/>
          <p:nvPr/>
        </p:nvSpPr>
        <p:spPr>
          <a:xfrm>
            <a:off x="462795" y="1378977"/>
            <a:ext cx="11064847" cy="2640723"/>
          </a:xfrm>
          <a:prstGeom prst="rect">
            <a:avLst/>
          </a:prstGeom>
          <a:solidFill>
            <a:srgbClr val="421C5E"/>
          </a:solidFill>
          <a:ln>
            <a:solidFill>
              <a:srgbClr val="00FFCC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</a:pPr>
            <a:r>
              <a:rPr lang="en-US" sz="5400" b="1" dirty="0">
                <a:solidFill>
                  <a:srgbClr val="FFFF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3)</a:t>
            </a:r>
            <a:r>
              <a:rPr lang="th-TH" sz="5400" b="1" dirty="0">
                <a:solidFill>
                  <a:srgbClr val="FFFF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ร่วมกันหาแนวทางแก้ปัญหา </a:t>
            </a:r>
            <a:r>
              <a:rPr lang="th-TH" sz="5400" b="1" dirty="0">
                <a:latin typeface="CordiaUPC" panose="020B0304020202020204" pitchFamily="34" charset="-34"/>
                <a:cs typeface="CordiaUPC" panose="020B0304020202020204" pitchFamily="34" charset="-34"/>
              </a:rPr>
              <a:t>    </a:t>
            </a:r>
            <a:endParaRPr lang="th-TH" sz="54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lvl="0">
              <a:lnSpc>
                <a:spcPct val="80000"/>
              </a:lnSpc>
            </a:pPr>
            <a:r>
              <a:rPr lang="th-TH" sz="5400" dirty="0">
                <a:latin typeface="CordiaUPC" panose="020B0304020202020204" pitchFamily="34" charset="-34"/>
                <a:cs typeface="CordiaUPC" panose="020B0304020202020204" pitchFamily="34" charset="-34"/>
              </a:rPr>
              <a:t>    </a:t>
            </a:r>
            <a:r>
              <a:rPr lang="en-US" sz="5400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sz="4800" b="1" dirty="0">
                <a:latin typeface="CordiaUPC" panose="020B0304020202020204" pitchFamily="34" charset="-34"/>
                <a:cs typeface="CordiaUPC" panose="020B0304020202020204" pitchFamily="34" charset="-34"/>
              </a:rPr>
              <a:t>3.1 </a:t>
            </a:r>
            <a:r>
              <a:rPr lang="th-TH" sz="4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บอกเล่าประสบการณ์ที่เคยแก้ปัญหาได้สำเร็จ   </a:t>
            </a:r>
          </a:p>
          <a:p>
            <a:pPr lvl="0">
              <a:lnSpc>
                <a:spcPct val="80000"/>
              </a:lnSpc>
            </a:pPr>
            <a:r>
              <a:rPr lang="th-TH" sz="4800" b="1" dirty="0">
                <a:latin typeface="CordiaUPC" panose="020B0304020202020204" pitchFamily="34" charset="-34"/>
                <a:cs typeface="CordiaUPC" panose="020B0304020202020204" pitchFamily="34" charset="-34"/>
              </a:rPr>
              <a:t>   </a:t>
            </a:r>
            <a:r>
              <a:rPr lang="en-US" sz="4800" b="1" dirty="0">
                <a:latin typeface="CordiaUPC" panose="020B0304020202020204" pitchFamily="34" charset="-34"/>
                <a:cs typeface="CordiaUPC" panose="020B0304020202020204" pitchFamily="34" charset="-34"/>
              </a:rPr>
              <a:t>  </a:t>
            </a:r>
            <a:r>
              <a:rPr lang="en-US" sz="4800" b="1" spc="-180" dirty="0">
                <a:latin typeface="CordiaUPC" panose="020B0304020202020204" pitchFamily="34" charset="-34"/>
                <a:cs typeface="CordiaUPC" panose="020B0304020202020204" pitchFamily="34" charset="-34"/>
              </a:rPr>
              <a:t>3.2 </a:t>
            </a:r>
            <a:r>
              <a:rPr lang="th-TH" sz="4800" b="1" spc="-180" dirty="0">
                <a:latin typeface="CordiaUPC" panose="020B0304020202020204" pitchFamily="34" charset="-34"/>
                <a:cs typeface="CordiaUPC" panose="020B0304020202020204" pitchFamily="34" charset="-34"/>
              </a:rPr>
              <a:t>ค้นหาตัวอย่าง / รูปแบบ / นวัตกรรมที่ประสบความสำเร็จ    </a:t>
            </a:r>
          </a:p>
          <a:p>
            <a:pPr lvl="0">
              <a:lnSpc>
                <a:spcPct val="80000"/>
              </a:lnSpc>
            </a:pPr>
            <a:r>
              <a:rPr lang="th-TH" sz="4800" b="1" dirty="0">
                <a:latin typeface="CordiaUPC" panose="020B0304020202020204" pitchFamily="34" charset="-34"/>
                <a:cs typeface="CordiaUPC" panose="020B0304020202020204" pitchFamily="34" charset="-34"/>
              </a:rPr>
              <a:t>   </a:t>
            </a:r>
            <a:r>
              <a:rPr lang="en-US" sz="4800" b="1" dirty="0">
                <a:latin typeface="CordiaUPC" panose="020B0304020202020204" pitchFamily="34" charset="-34"/>
                <a:cs typeface="CordiaUPC" panose="020B0304020202020204" pitchFamily="34" charset="-34"/>
              </a:rPr>
              <a:t>  </a:t>
            </a:r>
            <a:r>
              <a:rPr lang="en-US" sz="4800" b="1" spc="-150" dirty="0">
                <a:latin typeface="CordiaUPC" panose="020B0304020202020204" pitchFamily="34" charset="-34"/>
                <a:cs typeface="CordiaUPC" panose="020B0304020202020204" pitchFamily="34" charset="-34"/>
              </a:rPr>
              <a:t>3.3 </a:t>
            </a:r>
            <a:r>
              <a:rPr lang="th-TH" sz="4800" b="1" spc="-150" dirty="0">
                <a:solidFill>
                  <a:srgbClr val="FFFF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ร่วมกันตัดสินใจเลือก</a:t>
            </a:r>
            <a:r>
              <a:rPr lang="th-TH" sz="4800" b="1" spc="-150" dirty="0">
                <a:latin typeface="CordiaUPC" panose="020B0304020202020204" pitchFamily="34" charset="-34"/>
                <a:cs typeface="CordiaUPC" panose="020B0304020202020204" pitchFamily="34" charset="-34"/>
              </a:rPr>
              <a:t>รูปแบบ / วิธีการ / นวัตกรรม</a:t>
            </a:r>
            <a:endParaRPr lang="en-US" sz="4800" b="1" spc="-15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xmlns="" id="{D74126D5-2C8A-4340-A246-642BAB3AB7B1}"/>
              </a:ext>
            </a:extLst>
          </p:cNvPr>
          <p:cNvSpPr txBox="1"/>
          <p:nvPr/>
        </p:nvSpPr>
        <p:spPr>
          <a:xfrm>
            <a:off x="462795" y="4176201"/>
            <a:ext cx="11053559" cy="2128275"/>
          </a:xfrm>
          <a:prstGeom prst="rect">
            <a:avLst/>
          </a:prstGeom>
          <a:solidFill>
            <a:srgbClr val="000048"/>
          </a:solidFill>
          <a:ln w="19050">
            <a:solidFill>
              <a:srgbClr val="FF99FF"/>
            </a:solidFill>
          </a:ln>
        </p:spPr>
        <p:txBody>
          <a:bodyPr wrap="square" rtlCol="0">
            <a:spAutoFit/>
          </a:bodyPr>
          <a:lstStyle/>
          <a:p>
            <a:pPr lvl="0">
              <a:lnSpc>
                <a:spcPct val="80000"/>
              </a:lnSpc>
            </a:pPr>
            <a:r>
              <a:rPr lang="en-US" sz="5400" b="1" dirty="0">
                <a:solidFill>
                  <a:srgbClr val="FFFF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4) </a:t>
            </a:r>
            <a:r>
              <a:rPr lang="th-TH" sz="5400" b="1" dirty="0">
                <a:solidFill>
                  <a:srgbClr val="FFFF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ออกแบบกิจกรรมการแก้ปัญหา   </a:t>
            </a:r>
          </a:p>
          <a:p>
            <a:pPr lvl="0">
              <a:lnSpc>
                <a:spcPct val="80000"/>
              </a:lnSpc>
            </a:pPr>
            <a:r>
              <a:rPr lang="th-TH" sz="5400" b="1" dirty="0">
                <a:latin typeface="CordiaUPC" panose="020B0304020202020204" pitchFamily="34" charset="-34"/>
                <a:cs typeface="CordiaUPC" panose="020B0304020202020204" pitchFamily="34" charset="-34"/>
              </a:rPr>
              <a:t>   </a:t>
            </a:r>
            <a:r>
              <a:rPr lang="th-TH" sz="5400" b="1" spc="-100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sz="4800" b="1" spc="-150" dirty="0">
                <a:solidFill>
                  <a:srgbClr val="FFFF00"/>
                </a:solidFill>
              </a:rPr>
              <a:t>ร่วมกันออกแบบกิจกรรม</a:t>
            </a:r>
            <a:r>
              <a:rPr lang="th-TH" sz="4800" b="1" spc="-150" dirty="0"/>
              <a:t>ตามรูปแบบ / วิธีการ / นวัตกรรม </a:t>
            </a:r>
          </a:p>
          <a:p>
            <a:pPr lvl="0">
              <a:lnSpc>
                <a:spcPct val="80000"/>
              </a:lnSpc>
            </a:pPr>
            <a:r>
              <a:rPr lang="th-TH" sz="4800" b="1" spc="-100" dirty="0"/>
              <a:t>     ที่เลือกโดยคำนึงถึงหลักการจัดกิจกรรมของเด็กอนุบาล</a:t>
            </a: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xmlns="" id="{87E0FEFB-310D-406A-8123-C5F49DBA2D1C}"/>
              </a:ext>
            </a:extLst>
          </p:cNvPr>
          <p:cNvSpPr txBox="1"/>
          <p:nvPr/>
        </p:nvSpPr>
        <p:spPr>
          <a:xfrm>
            <a:off x="877529" y="206813"/>
            <a:ext cx="10235380" cy="1015663"/>
          </a:xfrm>
          <a:prstGeom prst="rect">
            <a:avLst/>
          </a:prstGeom>
          <a:solidFill>
            <a:srgbClr val="000048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th-TH" sz="6000" b="1" dirty="0">
                <a:latin typeface="CordiaUPC" panose="020B0304020202020204" pitchFamily="34" charset="-34"/>
                <a:cs typeface="CordiaUPC" panose="020B0304020202020204" pitchFamily="34" charset="-34"/>
              </a:rPr>
              <a:t> สรุปการขับเคลื่อนกระบวนการ</a:t>
            </a:r>
            <a:r>
              <a:rPr lang="en-US" sz="6000" b="1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sz="6000" b="1" dirty="0">
                <a:solidFill>
                  <a:srgbClr val="FFFF99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PLC</a:t>
            </a:r>
            <a:r>
              <a:rPr lang="th-TH" sz="6000" b="1" dirty="0">
                <a:solidFill>
                  <a:srgbClr val="FFFF99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sz="6000" b="1" dirty="0">
                <a:solidFill>
                  <a:srgbClr val="FF66FF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(</a:t>
            </a:r>
            <a:r>
              <a:rPr lang="th-TH" sz="6000" b="1" dirty="0" err="1">
                <a:solidFill>
                  <a:srgbClr val="FF66FF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สพฐ</a:t>
            </a:r>
            <a:r>
              <a:rPr lang="th-TH" sz="6000" b="1" dirty="0">
                <a:solidFill>
                  <a:srgbClr val="FF66FF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.</a:t>
            </a:r>
            <a:r>
              <a:rPr lang="en-US" sz="6000" b="1" dirty="0">
                <a:solidFill>
                  <a:srgbClr val="FF66FF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)</a:t>
            </a:r>
            <a:r>
              <a:rPr lang="th-TH" sz="6000" b="1" dirty="0">
                <a:solidFill>
                  <a:srgbClr val="FF66FF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xmlns="" id="{CD4D076F-3092-4997-AD2D-08914AF15331}"/>
              </a:ext>
            </a:extLst>
          </p:cNvPr>
          <p:cNvSpPr txBox="1"/>
          <p:nvPr/>
        </p:nvSpPr>
        <p:spPr>
          <a:xfrm flipH="1">
            <a:off x="15968" y="6304476"/>
            <a:ext cx="487128" cy="584775"/>
          </a:xfrm>
          <a:prstGeom prst="rect">
            <a:avLst/>
          </a:prstGeom>
          <a:noFill/>
          <a:ln>
            <a:solidFill>
              <a:schemeClr val="bg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27</a:t>
            </a:r>
            <a:endParaRPr lang="th-TH" sz="32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6" name="ตัวแทนท้ายกระดาษ 6"/>
          <p:cNvSpPr>
            <a:spLocks noGrp="1"/>
          </p:cNvSpPr>
          <p:nvPr>
            <p:ph type="ftr" sz="quarter" idx="11"/>
          </p:nvPr>
        </p:nvSpPr>
        <p:spPr>
          <a:xfrm>
            <a:off x="6655724" y="6433912"/>
            <a:ext cx="5411358" cy="365125"/>
          </a:xfrm>
        </p:spPr>
        <p:txBody>
          <a:bodyPr/>
          <a:lstStyle/>
          <a:p>
            <a:pPr algn="r"/>
            <a:r>
              <a:rPr lang="th-TH" sz="1800" b="1" dirty="0" smtClean="0">
                <a:solidFill>
                  <a:schemeClr val="tx1">
                    <a:lumMod val="95000"/>
                  </a:schemeClr>
                </a:solidFill>
              </a:rPr>
              <a:t>เอมอร  รสเครือ</a:t>
            </a:r>
            <a:endParaRPr lang="th-TH" sz="1800" b="1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23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xmlns="" id="{E62F76F0-AF4D-43F6-A87B-C5E95F13685B}"/>
              </a:ext>
            </a:extLst>
          </p:cNvPr>
          <p:cNvSpPr/>
          <p:nvPr/>
        </p:nvSpPr>
        <p:spPr>
          <a:xfrm>
            <a:off x="417639" y="1344850"/>
            <a:ext cx="11155159" cy="2793072"/>
          </a:xfrm>
          <a:prstGeom prst="rect">
            <a:avLst/>
          </a:prstGeom>
          <a:solidFill>
            <a:srgbClr val="421C5E"/>
          </a:solidFill>
          <a:ln>
            <a:solidFill>
              <a:srgbClr val="00FFCC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</a:pPr>
            <a:r>
              <a:rPr lang="en-US" sz="5400" b="1" dirty="0">
                <a:solidFill>
                  <a:srgbClr val="FFFF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5)</a:t>
            </a:r>
            <a:r>
              <a:rPr lang="th-TH" sz="5400" b="1" dirty="0">
                <a:solidFill>
                  <a:srgbClr val="FFFF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แลกเปลี่ยนเสนอแนะ </a:t>
            </a:r>
            <a:r>
              <a:rPr lang="th-TH" sz="5400" b="1" dirty="0">
                <a:latin typeface="CordiaUPC" panose="020B0304020202020204" pitchFamily="34" charset="-34"/>
                <a:cs typeface="CordiaUPC" panose="020B0304020202020204" pitchFamily="34" charset="-34"/>
              </a:rPr>
              <a:t>    </a:t>
            </a:r>
            <a:endParaRPr lang="th-TH" sz="54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lvl="0">
              <a:lnSpc>
                <a:spcPct val="80000"/>
              </a:lnSpc>
            </a:pPr>
            <a:r>
              <a:rPr lang="th-TH" sz="5400" dirty="0">
                <a:latin typeface="CordiaUPC" panose="020B0304020202020204" pitchFamily="34" charset="-34"/>
                <a:cs typeface="CordiaUPC" panose="020B0304020202020204" pitchFamily="34" charset="-34"/>
              </a:rPr>
              <a:t>     </a:t>
            </a:r>
            <a:r>
              <a:rPr lang="th-TH" sz="54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นำเสนอกิจกรรม</a:t>
            </a:r>
            <a:r>
              <a:rPr lang="th-TH" sz="5400" b="1" dirty="0"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กิจกรรมการแก้ปัญหาที่ร่วมกัน</a:t>
            </a:r>
          </a:p>
          <a:p>
            <a:pPr lvl="0">
              <a:lnSpc>
                <a:spcPct val="80000"/>
              </a:lnSpc>
            </a:pPr>
            <a:r>
              <a:rPr lang="th-TH" sz="5400" b="1" dirty="0"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    ออกแบบไว้ </a:t>
            </a:r>
            <a:r>
              <a:rPr lang="th-TH" sz="5400" b="1" dirty="0">
                <a:solidFill>
                  <a:srgbClr val="FFFF66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ให้ผู้เชี่ยวชาญหรือผู้ที่มีประสบการณ์</a:t>
            </a:r>
          </a:p>
          <a:p>
            <a:pPr lvl="0">
              <a:lnSpc>
                <a:spcPct val="80000"/>
              </a:lnSpc>
            </a:pPr>
            <a:r>
              <a:rPr lang="th-TH" sz="5400" b="1" dirty="0"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    พิจารณา ปรับปรุงหรือให้ข้อเสนอแนะ</a:t>
            </a:r>
            <a:endParaRPr lang="th-TH" sz="54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xmlns="" id="{D74126D5-2C8A-4340-A246-642BAB3AB7B1}"/>
              </a:ext>
            </a:extLst>
          </p:cNvPr>
          <p:cNvSpPr txBox="1"/>
          <p:nvPr/>
        </p:nvSpPr>
        <p:spPr>
          <a:xfrm>
            <a:off x="378628" y="4260296"/>
            <a:ext cx="11155159" cy="2128275"/>
          </a:xfrm>
          <a:prstGeom prst="rect">
            <a:avLst/>
          </a:prstGeom>
          <a:solidFill>
            <a:srgbClr val="000048"/>
          </a:solidFill>
          <a:ln w="19050">
            <a:solidFill>
              <a:srgbClr val="FF99FF"/>
            </a:solidFill>
          </a:ln>
        </p:spPr>
        <p:txBody>
          <a:bodyPr wrap="square" rtlCol="0">
            <a:spAutoFit/>
          </a:bodyPr>
          <a:lstStyle/>
          <a:p>
            <a:pPr lvl="0">
              <a:lnSpc>
                <a:spcPct val="80000"/>
              </a:lnSpc>
            </a:pPr>
            <a:r>
              <a:rPr lang="en-US" sz="5400" b="1" dirty="0">
                <a:solidFill>
                  <a:srgbClr val="FFFF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6) </a:t>
            </a:r>
            <a:r>
              <a:rPr lang="th-TH" sz="5400" b="1" dirty="0">
                <a:solidFill>
                  <a:srgbClr val="FFFF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นำสู่การปฏิบัติและสังเกตการจัดกิจกรรม</a:t>
            </a:r>
          </a:p>
          <a:p>
            <a:pPr>
              <a:lnSpc>
                <a:spcPct val="80000"/>
              </a:lnSpc>
            </a:pPr>
            <a:r>
              <a:rPr lang="th-TH" sz="5400" b="1" dirty="0">
                <a:solidFill>
                  <a:srgbClr val="FFFF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</a:t>
            </a:r>
            <a:r>
              <a:rPr lang="en-US" sz="5400" b="1" spc="-150" dirty="0">
                <a:latin typeface="CordiaUPC" panose="020B0304020202020204" pitchFamily="34" charset="-34"/>
                <a:cs typeface="CordiaUPC" panose="020B0304020202020204" pitchFamily="34" charset="-34"/>
              </a:rPr>
              <a:t>6.1</a:t>
            </a:r>
            <a:r>
              <a:rPr lang="th-TH" sz="5400" b="1" spc="-150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sz="5400" b="1" spc="-150" dirty="0"/>
              <a:t>นำกิจกรรมการแก้ปัญหาที่ผ่านการพิจารณาของ</a:t>
            </a:r>
          </a:p>
          <a:p>
            <a:pPr>
              <a:lnSpc>
                <a:spcPct val="80000"/>
              </a:lnSpc>
            </a:pPr>
            <a:r>
              <a:rPr lang="th-TH" sz="5400" b="1" spc="-150" dirty="0"/>
              <a:t>          ผู้เชี่ยวชาญไป</a:t>
            </a:r>
            <a:r>
              <a:rPr lang="th-TH" sz="5400" b="1" dirty="0"/>
              <a:t>ทดลองปฏิบัติจริงในห้องเรียน</a:t>
            </a:r>
            <a:endParaRPr lang="th-TH" sz="2000" b="1" spc="-100" dirty="0"/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xmlns="" id="{273E09E7-FC81-42E8-B495-DDB24DD31233}"/>
              </a:ext>
            </a:extLst>
          </p:cNvPr>
          <p:cNvSpPr txBox="1"/>
          <p:nvPr/>
        </p:nvSpPr>
        <p:spPr>
          <a:xfrm>
            <a:off x="877529" y="206813"/>
            <a:ext cx="10235380" cy="1015663"/>
          </a:xfrm>
          <a:prstGeom prst="rect">
            <a:avLst/>
          </a:prstGeom>
          <a:solidFill>
            <a:srgbClr val="000048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th-TH" sz="6000" b="1" dirty="0">
                <a:latin typeface="CordiaUPC" panose="020B0304020202020204" pitchFamily="34" charset="-34"/>
                <a:cs typeface="CordiaUPC" panose="020B0304020202020204" pitchFamily="34" charset="-34"/>
              </a:rPr>
              <a:t> สรุปการขับเคลื่อนกระบวนการ</a:t>
            </a:r>
            <a:r>
              <a:rPr lang="en-US" sz="6000" b="1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sz="6000" b="1" dirty="0">
                <a:solidFill>
                  <a:srgbClr val="FFFF99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PLC</a:t>
            </a:r>
            <a:r>
              <a:rPr lang="th-TH" sz="6000" b="1" dirty="0">
                <a:solidFill>
                  <a:srgbClr val="FFFF99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sz="6000" b="1" dirty="0">
                <a:solidFill>
                  <a:srgbClr val="FF66FF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(</a:t>
            </a:r>
            <a:r>
              <a:rPr lang="th-TH" sz="6000" b="1" dirty="0" err="1">
                <a:solidFill>
                  <a:srgbClr val="FF66FF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สพฐ</a:t>
            </a:r>
            <a:r>
              <a:rPr lang="th-TH" sz="6000" b="1" dirty="0">
                <a:solidFill>
                  <a:srgbClr val="FF66FF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.</a:t>
            </a:r>
            <a:r>
              <a:rPr lang="en-US" sz="6000" b="1" dirty="0">
                <a:solidFill>
                  <a:srgbClr val="FF66FF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)</a:t>
            </a:r>
            <a:r>
              <a:rPr lang="th-TH" sz="6000" b="1" dirty="0">
                <a:solidFill>
                  <a:srgbClr val="FF66FF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xmlns="" id="{670BF7F4-559F-401C-95A4-94425EE667AC}"/>
              </a:ext>
            </a:extLst>
          </p:cNvPr>
          <p:cNvSpPr txBox="1"/>
          <p:nvPr/>
        </p:nvSpPr>
        <p:spPr>
          <a:xfrm flipH="1">
            <a:off x="64729" y="6313530"/>
            <a:ext cx="487128" cy="584775"/>
          </a:xfrm>
          <a:prstGeom prst="rect">
            <a:avLst/>
          </a:prstGeom>
          <a:noFill/>
          <a:ln>
            <a:solidFill>
              <a:schemeClr val="bg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28</a:t>
            </a:r>
            <a:endParaRPr lang="th-TH" sz="32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6" name="ตัวแทนท้ายกระดาษ 6"/>
          <p:cNvSpPr>
            <a:spLocks noGrp="1"/>
          </p:cNvSpPr>
          <p:nvPr>
            <p:ph type="ftr" sz="quarter" idx="11"/>
          </p:nvPr>
        </p:nvSpPr>
        <p:spPr>
          <a:xfrm>
            <a:off x="6655724" y="6433912"/>
            <a:ext cx="5411358" cy="365125"/>
          </a:xfrm>
        </p:spPr>
        <p:txBody>
          <a:bodyPr/>
          <a:lstStyle/>
          <a:p>
            <a:pPr algn="r"/>
            <a:r>
              <a:rPr lang="th-TH" sz="1800" b="1" dirty="0" smtClean="0">
                <a:solidFill>
                  <a:schemeClr val="tx1">
                    <a:lumMod val="95000"/>
                  </a:schemeClr>
                </a:solidFill>
              </a:rPr>
              <a:t>เอมอร  รสเครือ</a:t>
            </a:r>
            <a:endParaRPr lang="th-TH" sz="1800" b="1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01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172C8481-0C8F-4FAE-B295-BD73925D7E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xmlns="" id="{A4E119AB-C362-4FDE-9716-41DA5AC2D59B}"/>
              </a:ext>
            </a:extLst>
          </p:cNvPr>
          <p:cNvSpPr txBox="1"/>
          <p:nvPr/>
        </p:nvSpPr>
        <p:spPr>
          <a:xfrm>
            <a:off x="-28574" y="6273225"/>
            <a:ext cx="512140" cy="584775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2</a:t>
            </a:r>
            <a:endParaRPr lang="th-TH" sz="3200" b="1" dirty="0">
              <a:solidFill>
                <a:schemeClr val="bg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4" name="ตัวแทนท้ายกระดาษ 6"/>
          <p:cNvSpPr>
            <a:spLocks noGrp="1"/>
          </p:cNvSpPr>
          <p:nvPr>
            <p:ph type="ftr" sz="quarter" idx="11"/>
          </p:nvPr>
        </p:nvSpPr>
        <p:spPr>
          <a:xfrm>
            <a:off x="6655724" y="6433912"/>
            <a:ext cx="5411358" cy="365125"/>
          </a:xfrm>
        </p:spPr>
        <p:txBody>
          <a:bodyPr/>
          <a:lstStyle/>
          <a:p>
            <a:pPr algn="r"/>
            <a:r>
              <a:rPr lang="th-TH" sz="1800" b="1" dirty="0" smtClean="0">
                <a:solidFill>
                  <a:srgbClr val="000048"/>
                </a:solidFill>
              </a:rPr>
              <a:t>เอมอร  รสเครือ</a:t>
            </a:r>
            <a:endParaRPr lang="th-TH" sz="1800" b="1" dirty="0">
              <a:solidFill>
                <a:srgbClr val="0000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7485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xmlns="" id="{E62F76F0-AF4D-43F6-A87B-C5E95F13685B}"/>
              </a:ext>
            </a:extLst>
          </p:cNvPr>
          <p:cNvSpPr/>
          <p:nvPr/>
        </p:nvSpPr>
        <p:spPr>
          <a:xfrm>
            <a:off x="158045" y="1368941"/>
            <a:ext cx="11853333" cy="3457870"/>
          </a:xfrm>
          <a:prstGeom prst="rect">
            <a:avLst/>
          </a:prstGeom>
          <a:solidFill>
            <a:srgbClr val="421C5E"/>
          </a:solidFill>
          <a:ln>
            <a:solidFill>
              <a:srgbClr val="00FFCC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</a:pPr>
            <a:r>
              <a:rPr lang="en-US" sz="5400" b="1" dirty="0">
                <a:solidFill>
                  <a:srgbClr val="FFFF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6)</a:t>
            </a:r>
            <a:r>
              <a:rPr lang="th-TH" sz="5400" b="1" dirty="0">
                <a:solidFill>
                  <a:srgbClr val="FFFF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นำสู่การปฏิบัติและสังเกตการจัดกิจกรรม (ต่อ)</a:t>
            </a:r>
          </a:p>
          <a:p>
            <a:pPr lvl="0">
              <a:lnSpc>
                <a:spcPct val="80000"/>
              </a:lnSpc>
            </a:pPr>
            <a:r>
              <a:rPr lang="th-TH" sz="5400" b="1" dirty="0">
                <a:latin typeface="CordiaUPC" panose="020B0304020202020204" pitchFamily="34" charset="-34"/>
                <a:cs typeface="CordiaUPC" panose="020B0304020202020204" pitchFamily="34" charset="-34"/>
              </a:rPr>
              <a:t>    </a:t>
            </a:r>
            <a:r>
              <a:rPr lang="en-US" sz="5400" b="1" dirty="0">
                <a:latin typeface="CordiaUPC" panose="020B0304020202020204" pitchFamily="34" charset="-34"/>
                <a:cs typeface="CordiaUPC" panose="020B0304020202020204" pitchFamily="34" charset="-34"/>
              </a:rPr>
              <a:t>6.2 </a:t>
            </a:r>
            <a:r>
              <a:rPr lang="th-TH" sz="54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ทีมงาน </a:t>
            </a:r>
            <a:r>
              <a:rPr lang="en-US" sz="5400" b="1" dirty="0">
                <a:latin typeface="CordiaUPC" panose="020B0304020202020204" pitchFamily="34" charset="-34"/>
                <a:cs typeface="CordiaUPC" panose="020B0304020202020204" pitchFamily="34" charset="-34"/>
              </a:rPr>
              <a:t>CS </a:t>
            </a:r>
            <a:r>
              <a:rPr lang="th-TH" sz="5400" b="1" dirty="0">
                <a:solidFill>
                  <a:srgbClr val="FFFF66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สังเกตการจัดกิจกรรม</a:t>
            </a:r>
            <a:r>
              <a:rPr lang="th-TH" sz="5400" b="1" dirty="0">
                <a:latin typeface="CordiaUPC" panose="020B0304020202020204" pitchFamily="34" charset="-34"/>
                <a:cs typeface="CordiaUPC" panose="020B0304020202020204" pitchFamily="34" charset="-34"/>
              </a:rPr>
              <a:t>ในชั้นเรียน โดย</a:t>
            </a:r>
          </a:p>
          <a:p>
            <a:pPr lvl="0">
              <a:lnSpc>
                <a:spcPct val="80000"/>
              </a:lnSpc>
            </a:pPr>
            <a:r>
              <a:rPr lang="th-TH" sz="5400" b="1" dirty="0">
                <a:latin typeface="CordiaUPC" panose="020B0304020202020204" pitchFamily="34" charset="-34"/>
                <a:cs typeface="CordiaUPC" panose="020B0304020202020204" pitchFamily="34" charset="-34"/>
              </a:rPr>
              <a:t>         - พบครูก่อนเวลานัดหมาย + สร้างบรรยากาศ</a:t>
            </a:r>
          </a:p>
          <a:p>
            <a:pPr lvl="0">
              <a:lnSpc>
                <a:spcPct val="80000"/>
              </a:lnSpc>
            </a:pPr>
            <a:r>
              <a:rPr lang="th-TH" sz="5400" b="1" dirty="0">
                <a:latin typeface="CordiaUPC" panose="020B0304020202020204" pitchFamily="34" charset="-34"/>
                <a:cs typeface="CordiaUPC" panose="020B0304020202020204" pitchFamily="34" charset="-34"/>
              </a:rPr>
              <a:t>           และสัมพันธภาพที่ดีกับครู</a:t>
            </a:r>
          </a:p>
          <a:p>
            <a:pPr lvl="0">
              <a:lnSpc>
                <a:spcPct val="80000"/>
              </a:lnSpc>
            </a:pPr>
            <a:r>
              <a:rPr lang="th-TH" sz="5400" b="1" dirty="0">
                <a:latin typeface="CordiaUPC" panose="020B0304020202020204" pitchFamily="34" charset="-34"/>
                <a:cs typeface="CordiaUPC" panose="020B0304020202020204" pitchFamily="34" charset="-34"/>
              </a:rPr>
              <a:t>         - นั่งในจุดที่ครูจัดให้อย่างสงบ</a:t>
            </a:r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xmlns="" id="{BEE24411-70E3-4AC9-842A-6E653C399C26}"/>
              </a:ext>
            </a:extLst>
          </p:cNvPr>
          <p:cNvSpPr/>
          <p:nvPr/>
        </p:nvSpPr>
        <p:spPr>
          <a:xfrm>
            <a:off x="169333" y="4934556"/>
            <a:ext cx="11853333" cy="1463478"/>
          </a:xfrm>
          <a:prstGeom prst="rect">
            <a:avLst/>
          </a:prstGeom>
          <a:solidFill>
            <a:srgbClr val="36174D"/>
          </a:solidFill>
          <a:ln>
            <a:solidFill>
              <a:srgbClr val="00FFCC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</a:pPr>
            <a:r>
              <a:rPr lang="th-TH" sz="5400" b="1" dirty="0">
                <a:solidFill>
                  <a:srgbClr val="FFFF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</a:t>
            </a:r>
            <a:r>
              <a:rPr lang="en-US" sz="5400" b="1" spc="-150" dirty="0">
                <a:latin typeface="CordiaUPC" panose="020B0304020202020204" pitchFamily="34" charset="-34"/>
                <a:cs typeface="CordiaUPC" panose="020B0304020202020204" pitchFamily="34" charset="-34"/>
              </a:rPr>
              <a:t>6.3</a:t>
            </a:r>
            <a:r>
              <a:rPr lang="th-TH" sz="5400" b="1" spc="-150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sz="5400" b="1" spc="-150" dirty="0">
                <a:solidFill>
                  <a:srgbClr val="FFFF66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จด</a:t>
            </a:r>
            <a:r>
              <a:rPr lang="th-TH" sz="5400" b="1" spc="-150" dirty="0">
                <a:solidFill>
                  <a:srgbClr val="FFFF66"/>
                </a:solidFill>
              </a:rPr>
              <a:t>บันทึกพฤติกรรม</a:t>
            </a:r>
            <a:r>
              <a:rPr lang="th-TH" sz="5400" b="1" spc="-150" dirty="0"/>
              <a:t>ตามแบบบันทึกที่กำหนดไว้ </a:t>
            </a:r>
          </a:p>
          <a:p>
            <a:pPr lvl="0">
              <a:lnSpc>
                <a:spcPct val="80000"/>
              </a:lnSpc>
            </a:pPr>
            <a:r>
              <a:rPr lang="th-TH" sz="5400" b="1" spc="-150" dirty="0"/>
              <a:t>          </a:t>
            </a:r>
            <a:r>
              <a:rPr lang="th-TH" sz="5400" b="1" spc="-230" dirty="0"/>
              <a:t>เมื่อสิ้นสุดการสังเกตควรบันทึก</a:t>
            </a:r>
            <a:r>
              <a:rPr lang="th-TH" sz="5400" b="1" spc="-230" dirty="0">
                <a:latin typeface="CordiaUPC" panose="020B0304020202020204" pitchFamily="34" charset="-34"/>
                <a:cs typeface="CordiaUPC" panose="020B0304020202020204" pitchFamily="34" charset="-34"/>
              </a:rPr>
              <a:t>ข้อเสนอแนะ  </a:t>
            </a:r>
            <a:r>
              <a:rPr lang="en-US" sz="5400" b="1" spc="-230" dirty="0">
                <a:latin typeface="CordiaUPC" panose="020B0304020202020204" pitchFamily="34" charset="-34"/>
                <a:cs typeface="CordiaUPC" panose="020B0304020202020204" pitchFamily="34" charset="-34"/>
              </a:rPr>
              <a:t>2 </a:t>
            </a:r>
            <a:r>
              <a:rPr lang="th-TH" sz="5400" b="1" spc="-230" dirty="0">
                <a:latin typeface="CordiaUPC" panose="020B0304020202020204" pitchFamily="34" charset="-34"/>
                <a:cs typeface="CordiaUPC" panose="020B0304020202020204" pitchFamily="34" charset="-34"/>
              </a:rPr>
              <a:t>เรื่องคือ</a:t>
            </a: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xmlns="" id="{55DD2D88-5797-4C0C-9BBC-2EB36421AADB}"/>
              </a:ext>
            </a:extLst>
          </p:cNvPr>
          <p:cNvSpPr txBox="1"/>
          <p:nvPr/>
        </p:nvSpPr>
        <p:spPr>
          <a:xfrm>
            <a:off x="877529" y="206813"/>
            <a:ext cx="10235380" cy="1015663"/>
          </a:xfrm>
          <a:prstGeom prst="rect">
            <a:avLst/>
          </a:prstGeom>
          <a:solidFill>
            <a:srgbClr val="000048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th-TH" sz="6000" b="1" dirty="0">
                <a:latin typeface="CordiaUPC" panose="020B0304020202020204" pitchFamily="34" charset="-34"/>
                <a:cs typeface="CordiaUPC" panose="020B0304020202020204" pitchFamily="34" charset="-34"/>
              </a:rPr>
              <a:t> สรุปการขับเคลื่อนกระบวนการ</a:t>
            </a:r>
            <a:r>
              <a:rPr lang="en-US" sz="6000" b="1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sz="6000" b="1" dirty="0">
                <a:solidFill>
                  <a:srgbClr val="FFFF99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PLC</a:t>
            </a:r>
            <a:r>
              <a:rPr lang="th-TH" sz="6000" b="1" dirty="0">
                <a:solidFill>
                  <a:srgbClr val="FFFF99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sz="6000" b="1" dirty="0">
                <a:solidFill>
                  <a:srgbClr val="FF66FF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(</a:t>
            </a:r>
            <a:r>
              <a:rPr lang="th-TH" sz="6000" b="1" dirty="0" err="1">
                <a:solidFill>
                  <a:srgbClr val="FF66FF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สพฐ</a:t>
            </a:r>
            <a:r>
              <a:rPr lang="th-TH" sz="6000" b="1" dirty="0">
                <a:solidFill>
                  <a:srgbClr val="FF66FF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.</a:t>
            </a:r>
            <a:r>
              <a:rPr lang="en-US" sz="6000" b="1" dirty="0">
                <a:solidFill>
                  <a:srgbClr val="FF66FF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)</a:t>
            </a:r>
            <a:r>
              <a:rPr lang="th-TH" sz="6000" b="1" dirty="0">
                <a:solidFill>
                  <a:srgbClr val="FF66FF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</a:t>
            </a: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xmlns="" id="{883D764B-75CD-49A4-841F-D9CA2EE6FC22}"/>
              </a:ext>
            </a:extLst>
          </p:cNvPr>
          <p:cNvSpPr txBox="1"/>
          <p:nvPr/>
        </p:nvSpPr>
        <p:spPr>
          <a:xfrm flipH="1">
            <a:off x="135064" y="6258825"/>
            <a:ext cx="487128" cy="584775"/>
          </a:xfrm>
          <a:prstGeom prst="rect">
            <a:avLst/>
          </a:prstGeom>
          <a:noFill/>
          <a:ln>
            <a:solidFill>
              <a:schemeClr val="bg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29</a:t>
            </a:r>
            <a:endParaRPr lang="th-TH" sz="32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6" name="ตัวแทนท้ายกระดาษ 6"/>
          <p:cNvSpPr>
            <a:spLocks noGrp="1"/>
          </p:cNvSpPr>
          <p:nvPr>
            <p:ph type="ftr" sz="quarter" idx="11"/>
          </p:nvPr>
        </p:nvSpPr>
        <p:spPr>
          <a:xfrm>
            <a:off x="6655724" y="6433912"/>
            <a:ext cx="5411358" cy="365125"/>
          </a:xfrm>
        </p:spPr>
        <p:txBody>
          <a:bodyPr/>
          <a:lstStyle/>
          <a:p>
            <a:pPr algn="r"/>
            <a:r>
              <a:rPr lang="th-TH" sz="1800" b="1" dirty="0" smtClean="0">
                <a:solidFill>
                  <a:schemeClr val="tx1">
                    <a:lumMod val="95000"/>
                  </a:schemeClr>
                </a:solidFill>
              </a:rPr>
              <a:t>เอมอร  รสเครือ</a:t>
            </a:r>
            <a:endParaRPr lang="th-TH" sz="1800" b="1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34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xmlns="" id="{E62F76F0-AF4D-43F6-A87B-C5E95F13685B}"/>
              </a:ext>
            </a:extLst>
          </p:cNvPr>
          <p:cNvSpPr/>
          <p:nvPr/>
        </p:nvSpPr>
        <p:spPr>
          <a:xfrm>
            <a:off x="158045" y="1277660"/>
            <a:ext cx="11853333" cy="5515356"/>
          </a:xfrm>
          <a:prstGeom prst="rect">
            <a:avLst/>
          </a:prstGeom>
          <a:solidFill>
            <a:srgbClr val="36174D"/>
          </a:solidFill>
          <a:ln>
            <a:solidFill>
              <a:srgbClr val="00FFCC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</a:pPr>
            <a:r>
              <a:rPr lang="en-US" sz="5400" b="1" spc="-150" dirty="0">
                <a:latin typeface="CordiaUPC" panose="020B0304020202020204" pitchFamily="34" charset="-34"/>
                <a:cs typeface="CordiaUPC" panose="020B0304020202020204" pitchFamily="34" charset="-34"/>
              </a:rPr>
              <a:t>     6.3</a:t>
            </a:r>
            <a:r>
              <a:rPr lang="th-TH" sz="5400" b="1" spc="-150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sz="5400" b="1" spc="-150" dirty="0">
                <a:solidFill>
                  <a:srgbClr val="FFFF66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จด</a:t>
            </a:r>
            <a:r>
              <a:rPr lang="th-TH" sz="5400" b="1" spc="-150" dirty="0">
                <a:solidFill>
                  <a:srgbClr val="FFFF66"/>
                </a:solidFill>
              </a:rPr>
              <a:t>บันทึกพฤติกรรม</a:t>
            </a:r>
            <a:r>
              <a:rPr lang="th-TH" sz="5400" b="1" spc="-150" dirty="0"/>
              <a:t>ตามแบบบันทึกที่กำหนด </a:t>
            </a:r>
          </a:p>
          <a:p>
            <a:pPr lvl="0">
              <a:lnSpc>
                <a:spcPct val="80000"/>
              </a:lnSpc>
            </a:pPr>
            <a:r>
              <a:rPr lang="th-TH" sz="5400" b="1" spc="-150" dirty="0"/>
              <a:t>          </a:t>
            </a:r>
            <a:r>
              <a:rPr lang="th-TH" sz="5400" b="1" dirty="0"/>
              <a:t>เมื่อสิ้นสุดการสังเกตควรบันทึก</a:t>
            </a:r>
            <a:r>
              <a:rPr lang="th-TH" sz="54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ข้อเสนอแนะ  </a:t>
            </a:r>
            <a:endParaRPr lang="en-US" sz="54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lvl="0">
              <a:lnSpc>
                <a:spcPct val="80000"/>
              </a:lnSpc>
            </a:pPr>
            <a:r>
              <a:rPr lang="en-US" sz="5400" b="1" dirty="0">
                <a:latin typeface="CordiaUPC" panose="020B0304020202020204" pitchFamily="34" charset="-34"/>
                <a:cs typeface="CordiaUPC" panose="020B0304020202020204" pitchFamily="34" charset="-34"/>
              </a:rPr>
              <a:t>         2 </a:t>
            </a:r>
            <a:r>
              <a:rPr lang="th-TH" sz="5400" b="1" dirty="0">
                <a:latin typeface="CordiaUPC" panose="020B0304020202020204" pitchFamily="34" charset="-34"/>
                <a:cs typeface="CordiaUPC" panose="020B0304020202020204" pitchFamily="34" charset="-34"/>
              </a:rPr>
              <a:t>เรื่องคือ</a:t>
            </a:r>
          </a:p>
          <a:p>
            <a:pPr lvl="0">
              <a:lnSpc>
                <a:spcPct val="80000"/>
              </a:lnSpc>
            </a:pPr>
            <a:r>
              <a:rPr lang="th-TH" sz="5400" b="1" spc="-150" dirty="0">
                <a:solidFill>
                  <a:srgbClr val="FFFF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      - </a:t>
            </a:r>
            <a:r>
              <a:rPr lang="th-TH" sz="5400" b="1" spc="-100" dirty="0">
                <a:solidFill>
                  <a:srgbClr val="FFFF00"/>
                </a:solidFill>
              </a:rPr>
              <a:t>จุดเด่น</a:t>
            </a:r>
            <a:r>
              <a:rPr lang="th-TH" sz="5400" b="1" spc="-100" dirty="0"/>
              <a:t>ที่พบจากการสังเกต  </a:t>
            </a:r>
          </a:p>
          <a:p>
            <a:pPr>
              <a:lnSpc>
                <a:spcPct val="80000"/>
              </a:lnSpc>
            </a:pPr>
            <a:r>
              <a:rPr lang="th-TH" sz="5400" b="1" spc="-100" dirty="0"/>
              <a:t>          </a:t>
            </a:r>
            <a:r>
              <a:rPr lang="th-TH" sz="5400" b="1" spc="-100" dirty="0">
                <a:solidFill>
                  <a:srgbClr val="FF66FF"/>
                </a:solidFill>
              </a:rPr>
              <a:t>- </a:t>
            </a:r>
            <a:r>
              <a:rPr lang="th-TH" sz="5400" b="1" spc="-100" dirty="0">
                <a:solidFill>
                  <a:srgbClr val="FF66FF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จุดพัฒนา</a:t>
            </a:r>
            <a:r>
              <a:rPr lang="th-TH" sz="5400" b="1" spc="-100" dirty="0">
                <a:latin typeface="CordiaUPC" panose="020B0304020202020204" pitchFamily="34" charset="-34"/>
                <a:cs typeface="CordiaUPC" panose="020B0304020202020204" pitchFamily="34" charset="-34"/>
              </a:rPr>
              <a:t>ที่ควรปรับปรุง   </a:t>
            </a:r>
          </a:p>
          <a:p>
            <a:pPr>
              <a:lnSpc>
                <a:spcPct val="80000"/>
              </a:lnSpc>
            </a:pPr>
            <a:r>
              <a:rPr lang="th-TH" sz="5400" b="1" spc="-100" dirty="0">
                <a:latin typeface="CordiaUPC" panose="020B0304020202020204" pitchFamily="34" charset="-34"/>
                <a:cs typeface="CordiaUPC" panose="020B0304020202020204" pitchFamily="34" charset="-34"/>
              </a:rPr>
              <a:t>         เมื่อบันทึกเรียบร้อยแล้ว  ส่งมอบแบบสังเกตการจัด </a:t>
            </a:r>
          </a:p>
          <a:p>
            <a:pPr>
              <a:lnSpc>
                <a:spcPct val="80000"/>
              </a:lnSpc>
            </a:pPr>
            <a:r>
              <a:rPr lang="th-TH" sz="5400" b="1" spc="-100" dirty="0">
                <a:latin typeface="CordiaUPC" panose="020B0304020202020204" pitchFamily="34" charset="-34"/>
                <a:cs typeface="CordiaUPC" panose="020B0304020202020204" pitchFamily="34" charset="-34"/>
              </a:rPr>
              <a:t>         กิจกรรมให้ผู้สอนทราบ   </a:t>
            </a:r>
            <a:r>
              <a:rPr lang="th-TH" sz="5400" b="1" spc="-100" dirty="0">
                <a:solidFill>
                  <a:srgbClr val="FFFF66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เพื่อเป็นข้อมูลป้อนกลับ  </a:t>
            </a:r>
          </a:p>
          <a:p>
            <a:pPr>
              <a:lnSpc>
                <a:spcPct val="80000"/>
              </a:lnSpc>
            </a:pPr>
            <a:r>
              <a:rPr lang="th-TH" sz="5400" b="1" spc="-100" dirty="0">
                <a:latin typeface="CordiaUPC" panose="020B0304020202020204" pitchFamily="34" charset="-34"/>
                <a:cs typeface="CordiaUPC" panose="020B0304020202020204" pitchFamily="34" charset="-34"/>
              </a:rPr>
              <a:t>         สำหรับนัดหมายในขั้นตอนต่อไป    </a:t>
            </a:r>
          </a:p>
          <a:p>
            <a:pPr>
              <a:lnSpc>
                <a:spcPct val="80000"/>
              </a:lnSpc>
            </a:pPr>
            <a:endParaRPr lang="th-TH" sz="800" b="1" spc="-100" dirty="0"/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xmlns="" id="{C0DA0BA8-F084-47EA-A3E2-72B77E9C7FE0}"/>
              </a:ext>
            </a:extLst>
          </p:cNvPr>
          <p:cNvSpPr txBox="1"/>
          <p:nvPr/>
        </p:nvSpPr>
        <p:spPr>
          <a:xfrm>
            <a:off x="877529" y="206813"/>
            <a:ext cx="10235380" cy="1015663"/>
          </a:xfrm>
          <a:prstGeom prst="rect">
            <a:avLst/>
          </a:prstGeom>
          <a:solidFill>
            <a:srgbClr val="000048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th-TH" sz="6000" b="1" dirty="0">
                <a:latin typeface="CordiaUPC" panose="020B0304020202020204" pitchFamily="34" charset="-34"/>
                <a:cs typeface="CordiaUPC" panose="020B0304020202020204" pitchFamily="34" charset="-34"/>
              </a:rPr>
              <a:t> สรุปการขับเคลื่อนกระบวนการ</a:t>
            </a:r>
            <a:r>
              <a:rPr lang="en-US" sz="6000" b="1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sz="6000" b="1" dirty="0">
                <a:solidFill>
                  <a:srgbClr val="FFFF99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PLC</a:t>
            </a:r>
            <a:r>
              <a:rPr lang="th-TH" sz="6000" b="1" dirty="0">
                <a:solidFill>
                  <a:srgbClr val="FFFF99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sz="6000" b="1" dirty="0">
                <a:solidFill>
                  <a:srgbClr val="FF66FF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(</a:t>
            </a:r>
            <a:r>
              <a:rPr lang="th-TH" sz="6000" b="1" dirty="0" err="1">
                <a:solidFill>
                  <a:srgbClr val="FF66FF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สพฐ</a:t>
            </a:r>
            <a:r>
              <a:rPr lang="th-TH" sz="6000" b="1" dirty="0">
                <a:solidFill>
                  <a:srgbClr val="FF66FF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.</a:t>
            </a:r>
            <a:r>
              <a:rPr lang="en-US" sz="6000" b="1" dirty="0">
                <a:solidFill>
                  <a:srgbClr val="FF66FF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)</a:t>
            </a:r>
            <a:r>
              <a:rPr lang="th-TH" sz="6000" b="1" dirty="0">
                <a:solidFill>
                  <a:srgbClr val="FF66FF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</a:t>
            </a: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xmlns="" id="{3B8958EF-C153-4F5E-BDA3-B5D7F84AD4BB}"/>
              </a:ext>
            </a:extLst>
          </p:cNvPr>
          <p:cNvSpPr txBox="1"/>
          <p:nvPr/>
        </p:nvSpPr>
        <p:spPr>
          <a:xfrm flipH="1">
            <a:off x="135064" y="6258825"/>
            <a:ext cx="487128" cy="584775"/>
          </a:xfrm>
          <a:prstGeom prst="rect">
            <a:avLst/>
          </a:prstGeom>
          <a:noFill/>
          <a:ln>
            <a:solidFill>
              <a:schemeClr val="bg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30</a:t>
            </a:r>
            <a:endParaRPr lang="th-TH" sz="32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6" name="ตัวแทนท้ายกระดาษ 6"/>
          <p:cNvSpPr>
            <a:spLocks noGrp="1"/>
          </p:cNvSpPr>
          <p:nvPr>
            <p:ph type="ftr" sz="quarter" idx="11"/>
          </p:nvPr>
        </p:nvSpPr>
        <p:spPr>
          <a:xfrm>
            <a:off x="6655724" y="6433912"/>
            <a:ext cx="5411358" cy="365125"/>
          </a:xfrm>
        </p:spPr>
        <p:txBody>
          <a:bodyPr/>
          <a:lstStyle/>
          <a:p>
            <a:pPr algn="r"/>
            <a:r>
              <a:rPr lang="th-TH" sz="1800" b="1" dirty="0" smtClean="0">
                <a:solidFill>
                  <a:schemeClr val="tx1">
                    <a:lumMod val="95000"/>
                  </a:schemeClr>
                </a:solidFill>
              </a:rPr>
              <a:t>เอมอร  รสเครือ</a:t>
            </a:r>
            <a:endParaRPr lang="th-TH" sz="1800" b="1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3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xmlns="" id="{E62F76F0-AF4D-43F6-A87B-C5E95F13685B}"/>
              </a:ext>
            </a:extLst>
          </p:cNvPr>
          <p:cNvSpPr/>
          <p:nvPr/>
        </p:nvSpPr>
        <p:spPr>
          <a:xfrm>
            <a:off x="158045" y="1391519"/>
            <a:ext cx="11853333" cy="5146024"/>
          </a:xfrm>
          <a:prstGeom prst="rect">
            <a:avLst/>
          </a:prstGeom>
          <a:solidFill>
            <a:srgbClr val="36174D"/>
          </a:solidFill>
          <a:ln>
            <a:solidFill>
              <a:srgbClr val="00FFCC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</a:pPr>
            <a:endParaRPr lang="en-US" sz="800" b="1" dirty="0">
              <a:solidFill>
                <a:srgbClr val="FFFF00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lvl="0">
              <a:lnSpc>
                <a:spcPct val="80000"/>
              </a:lnSpc>
            </a:pPr>
            <a:endParaRPr lang="en-US" sz="800" b="1" dirty="0">
              <a:solidFill>
                <a:srgbClr val="FFFF00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lvl="0">
              <a:lnSpc>
                <a:spcPct val="80000"/>
              </a:lnSpc>
            </a:pPr>
            <a:endParaRPr lang="en-US" sz="800" b="1" dirty="0">
              <a:solidFill>
                <a:srgbClr val="FFFF00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lvl="0">
              <a:lnSpc>
                <a:spcPct val="80000"/>
              </a:lnSpc>
            </a:pPr>
            <a:r>
              <a:rPr lang="en-US" sz="5400" b="1" dirty="0">
                <a:solidFill>
                  <a:srgbClr val="FFFF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6)</a:t>
            </a:r>
            <a:r>
              <a:rPr lang="th-TH" sz="5400" b="1" dirty="0">
                <a:solidFill>
                  <a:srgbClr val="FFFF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นำสู่การปฏิบัติและสังเกตการจัดกิจกรรม (ต่อ)</a:t>
            </a:r>
            <a:endParaRPr lang="th-TH" sz="5400" b="1" dirty="0"/>
          </a:p>
          <a:p>
            <a:pPr>
              <a:lnSpc>
                <a:spcPct val="80000"/>
              </a:lnSpc>
            </a:pPr>
            <a:r>
              <a:rPr lang="th-TH" sz="5400" b="1" dirty="0">
                <a:latin typeface="CordiaUPC" panose="020B0304020202020204" pitchFamily="34" charset="-34"/>
                <a:cs typeface="CordiaUPC" panose="020B0304020202020204" pitchFamily="34" charset="-34"/>
              </a:rPr>
              <a:t>   </a:t>
            </a:r>
            <a:r>
              <a:rPr lang="en-US" sz="5400" b="1" spc="-100" dirty="0">
                <a:latin typeface="CordiaUPC" panose="020B0304020202020204" pitchFamily="34" charset="-34"/>
                <a:cs typeface="CordiaUPC" panose="020B0304020202020204" pitchFamily="34" charset="-34"/>
              </a:rPr>
              <a:t> 6.4</a:t>
            </a:r>
            <a:r>
              <a:rPr lang="th-TH" sz="5400" b="1" spc="-100" dirty="0">
                <a:latin typeface="CordiaUPC" panose="020B0304020202020204" pitchFamily="34" charset="-34"/>
                <a:cs typeface="CordiaUPC" panose="020B0304020202020204" pitchFamily="34" charset="-34"/>
              </a:rPr>
              <a:t> การบันทึกข้อมูลในแบบบันทึก </a:t>
            </a:r>
            <a:r>
              <a:rPr lang="en-US" sz="5400" b="1" spc="-100" dirty="0">
                <a:latin typeface="CordiaUPC" panose="020B0304020202020204" pitchFamily="34" charset="-34"/>
                <a:cs typeface="CordiaUPC" panose="020B0304020202020204" pitchFamily="34" charset="-34"/>
              </a:rPr>
              <a:t>PLC </a:t>
            </a:r>
            <a:r>
              <a:rPr lang="th-TH" sz="54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ประกอบด้วย </a:t>
            </a:r>
          </a:p>
          <a:p>
            <a:pPr>
              <a:lnSpc>
                <a:spcPct val="80000"/>
              </a:lnSpc>
            </a:pPr>
            <a:r>
              <a:rPr lang="th-TH" sz="5400" b="1" dirty="0">
                <a:latin typeface="CordiaUPC" panose="020B0304020202020204" pitchFamily="34" charset="-34"/>
                <a:cs typeface="CordiaUPC" panose="020B0304020202020204" pitchFamily="34" charset="-34"/>
              </a:rPr>
              <a:t>         </a:t>
            </a:r>
            <a:r>
              <a:rPr lang="en-US" sz="5400" b="1" dirty="0">
                <a:latin typeface="CordiaUPC" panose="020B0304020202020204" pitchFamily="34" charset="-34"/>
                <a:cs typeface="CordiaUPC" panose="020B0304020202020204" pitchFamily="34" charset="-34"/>
              </a:rPr>
              <a:t>(1)</a:t>
            </a:r>
            <a:r>
              <a:rPr lang="th-TH" sz="5400" b="1" dirty="0">
                <a:latin typeface="CordiaUPC" panose="020B0304020202020204" pitchFamily="34" charset="-34"/>
                <a:cs typeface="CordiaUPC" panose="020B0304020202020204" pitchFamily="34" charset="-34"/>
              </a:rPr>
              <a:t> ค้นหา</a:t>
            </a:r>
            <a:r>
              <a:rPr lang="th-TH" sz="5400" b="1" spc="-100" dirty="0">
                <a:latin typeface="CordiaUPC" panose="020B0304020202020204" pitchFamily="34" charset="-34"/>
                <a:cs typeface="CordiaUPC" panose="020B0304020202020204" pitchFamily="34" charset="-34"/>
              </a:rPr>
              <a:t>ปัญหา (ประเด็นปัญหาคืออะไร)</a:t>
            </a:r>
          </a:p>
          <a:p>
            <a:pPr>
              <a:lnSpc>
                <a:spcPct val="80000"/>
              </a:lnSpc>
            </a:pPr>
            <a:r>
              <a:rPr lang="th-TH" sz="5400" b="1" spc="-100" dirty="0">
                <a:latin typeface="CordiaUPC" panose="020B0304020202020204" pitchFamily="34" charset="-34"/>
                <a:cs typeface="CordiaUPC" panose="020B0304020202020204" pitchFamily="34" charset="-34"/>
              </a:rPr>
              <a:t>          </a:t>
            </a:r>
            <a:r>
              <a:rPr lang="en-US" sz="5400" b="1" spc="-100" dirty="0">
                <a:latin typeface="CordiaUPC" panose="020B0304020202020204" pitchFamily="34" charset="-34"/>
                <a:cs typeface="CordiaUPC" panose="020B0304020202020204" pitchFamily="34" charset="-34"/>
              </a:rPr>
              <a:t>(2) </a:t>
            </a:r>
            <a:r>
              <a:rPr lang="th-TH" sz="5400" b="1" spc="-100" dirty="0">
                <a:latin typeface="CordiaUPC" panose="020B0304020202020204" pitchFamily="34" charset="-34"/>
                <a:cs typeface="CordiaUPC" panose="020B0304020202020204" pitchFamily="34" charset="-34"/>
              </a:rPr>
              <a:t>แนวทางแก้ไขปัญหา </a:t>
            </a:r>
          </a:p>
          <a:p>
            <a:pPr>
              <a:lnSpc>
                <a:spcPct val="80000"/>
              </a:lnSpc>
            </a:pPr>
            <a:r>
              <a:rPr lang="th-TH" sz="5400" b="1" spc="-100" dirty="0">
                <a:latin typeface="CordiaUPC" panose="020B0304020202020204" pitchFamily="34" charset="-34"/>
                <a:cs typeface="CordiaUPC" panose="020B0304020202020204" pitchFamily="34" charset="-34"/>
              </a:rPr>
              <a:t>          </a:t>
            </a:r>
            <a:r>
              <a:rPr lang="en-US" sz="5400" b="1" spc="-100" dirty="0">
                <a:latin typeface="CordiaUPC" panose="020B0304020202020204" pitchFamily="34" charset="-34"/>
                <a:cs typeface="CordiaUPC" panose="020B0304020202020204" pitchFamily="34" charset="-34"/>
              </a:rPr>
              <a:t>(3) </a:t>
            </a:r>
            <a:r>
              <a:rPr lang="th-TH" sz="5400" b="1" spc="-100" dirty="0">
                <a:latin typeface="CordiaUPC" panose="020B0304020202020204" pitchFamily="34" charset="-34"/>
                <a:cs typeface="CordiaUPC" panose="020B0304020202020204" pitchFamily="34" charset="-34"/>
              </a:rPr>
              <a:t>ออกแบบกิจกรรมการแก้ปัญหา</a:t>
            </a:r>
            <a:endParaRPr lang="en-US" sz="5400" b="1" spc="-1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>
              <a:lnSpc>
                <a:spcPct val="80000"/>
              </a:lnSpc>
            </a:pPr>
            <a:r>
              <a:rPr lang="en-US" sz="5400" b="1" spc="-100" dirty="0">
                <a:latin typeface="CordiaUPC" panose="020B0304020202020204" pitchFamily="34" charset="-34"/>
                <a:cs typeface="CordiaUPC" panose="020B0304020202020204" pitchFamily="34" charset="-34"/>
              </a:rPr>
              <a:t>          (4)</a:t>
            </a:r>
            <a:r>
              <a:rPr lang="th-TH" sz="5400" b="1" spc="-100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sz="54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นำสู่การปฏิบัติและสังเกตการจัดกิจกรรม</a:t>
            </a:r>
          </a:p>
          <a:p>
            <a:pPr>
              <a:lnSpc>
                <a:spcPct val="80000"/>
              </a:lnSpc>
            </a:pPr>
            <a:r>
              <a:rPr lang="th-TH" sz="5400" b="1" spc="-100" dirty="0">
                <a:latin typeface="CordiaUPC" panose="020B0304020202020204" pitchFamily="34" charset="-34"/>
                <a:cs typeface="CordiaUPC" panose="020B0304020202020204" pitchFamily="34" charset="-34"/>
              </a:rPr>
              <a:t>          (</a:t>
            </a:r>
            <a:r>
              <a:rPr lang="en-US" sz="5400" b="1" spc="-100" dirty="0">
                <a:latin typeface="CordiaUPC" panose="020B0304020202020204" pitchFamily="34" charset="-34"/>
                <a:cs typeface="CordiaUPC" panose="020B0304020202020204" pitchFamily="34" charset="-34"/>
              </a:rPr>
              <a:t>5</a:t>
            </a:r>
            <a:r>
              <a:rPr lang="th-TH" sz="5400" b="1" spc="-100" dirty="0">
                <a:latin typeface="CordiaUPC" panose="020B0304020202020204" pitchFamily="34" charset="-34"/>
                <a:cs typeface="CordiaUPC" panose="020B0304020202020204" pitchFamily="34" charset="-34"/>
              </a:rPr>
              <a:t>) สะท้อนผล</a:t>
            </a:r>
          </a:p>
          <a:p>
            <a:pPr>
              <a:lnSpc>
                <a:spcPct val="80000"/>
              </a:lnSpc>
            </a:pPr>
            <a:endParaRPr lang="th-TH" sz="800" b="1" spc="-100" dirty="0"/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xmlns="" id="{2F95B814-AB1D-4F91-96F3-BA98664135E7}"/>
              </a:ext>
            </a:extLst>
          </p:cNvPr>
          <p:cNvSpPr txBox="1"/>
          <p:nvPr/>
        </p:nvSpPr>
        <p:spPr>
          <a:xfrm>
            <a:off x="877529" y="206813"/>
            <a:ext cx="10235380" cy="1015663"/>
          </a:xfrm>
          <a:prstGeom prst="rect">
            <a:avLst/>
          </a:prstGeom>
          <a:solidFill>
            <a:srgbClr val="000048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th-TH" sz="6000" b="1" dirty="0">
                <a:latin typeface="CordiaUPC" panose="020B0304020202020204" pitchFamily="34" charset="-34"/>
                <a:cs typeface="CordiaUPC" panose="020B0304020202020204" pitchFamily="34" charset="-34"/>
              </a:rPr>
              <a:t> สรุปการขับเคลื่อนกระบวนการ</a:t>
            </a:r>
            <a:r>
              <a:rPr lang="en-US" sz="6000" b="1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sz="6000" b="1" dirty="0">
                <a:solidFill>
                  <a:srgbClr val="FFFF99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PLC</a:t>
            </a:r>
            <a:r>
              <a:rPr lang="th-TH" sz="6000" b="1" dirty="0">
                <a:solidFill>
                  <a:srgbClr val="FFFF99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sz="6000" b="1" dirty="0">
                <a:solidFill>
                  <a:srgbClr val="FF66FF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(</a:t>
            </a:r>
            <a:r>
              <a:rPr lang="th-TH" sz="6000" b="1" dirty="0" err="1">
                <a:solidFill>
                  <a:srgbClr val="FF66FF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สพฐ</a:t>
            </a:r>
            <a:r>
              <a:rPr lang="th-TH" sz="6000" b="1" dirty="0">
                <a:solidFill>
                  <a:srgbClr val="FF66FF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.</a:t>
            </a:r>
            <a:r>
              <a:rPr lang="en-US" sz="6000" b="1" dirty="0">
                <a:solidFill>
                  <a:srgbClr val="FF66FF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)</a:t>
            </a:r>
            <a:r>
              <a:rPr lang="th-TH" sz="6000" b="1" dirty="0">
                <a:solidFill>
                  <a:srgbClr val="FF66FF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</a:t>
            </a: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xmlns="" id="{6D7543D7-43A2-4C60-8443-B723A6E65686}"/>
              </a:ext>
            </a:extLst>
          </p:cNvPr>
          <p:cNvSpPr txBox="1"/>
          <p:nvPr/>
        </p:nvSpPr>
        <p:spPr>
          <a:xfrm flipH="1">
            <a:off x="218192" y="5980804"/>
            <a:ext cx="487128" cy="584775"/>
          </a:xfrm>
          <a:prstGeom prst="rect">
            <a:avLst/>
          </a:prstGeom>
          <a:noFill/>
          <a:ln>
            <a:solidFill>
              <a:schemeClr val="bg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31</a:t>
            </a:r>
            <a:endParaRPr lang="th-TH" sz="32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6" name="ตัวแทนท้ายกระดาษ 6"/>
          <p:cNvSpPr>
            <a:spLocks noGrp="1"/>
          </p:cNvSpPr>
          <p:nvPr>
            <p:ph type="ftr" sz="quarter" idx="11"/>
          </p:nvPr>
        </p:nvSpPr>
        <p:spPr>
          <a:xfrm>
            <a:off x="6655724" y="6433912"/>
            <a:ext cx="5411358" cy="365125"/>
          </a:xfrm>
        </p:spPr>
        <p:txBody>
          <a:bodyPr/>
          <a:lstStyle/>
          <a:p>
            <a:pPr algn="r"/>
            <a:r>
              <a:rPr lang="th-TH" sz="1800" b="1" dirty="0" smtClean="0">
                <a:solidFill>
                  <a:schemeClr val="tx1">
                    <a:lumMod val="95000"/>
                  </a:schemeClr>
                </a:solidFill>
              </a:rPr>
              <a:t>เอมอร  รสเครือ</a:t>
            </a:r>
            <a:endParaRPr lang="th-TH" sz="1800" b="1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59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xmlns="" id="{2F18BA63-C48E-4FEC-8CB9-D93C26BFA03C}"/>
              </a:ext>
            </a:extLst>
          </p:cNvPr>
          <p:cNvSpPr txBox="1"/>
          <p:nvPr/>
        </p:nvSpPr>
        <p:spPr>
          <a:xfrm>
            <a:off x="574767" y="227693"/>
            <a:ext cx="11086010" cy="2793072"/>
          </a:xfrm>
          <a:prstGeom prst="rect">
            <a:avLst/>
          </a:prstGeom>
          <a:solidFill>
            <a:srgbClr val="000048"/>
          </a:solidFill>
          <a:ln w="19050">
            <a:solidFill>
              <a:srgbClr val="FF99FF"/>
            </a:solidFill>
          </a:ln>
        </p:spPr>
        <p:txBody>
          <a:bodyPr wrap="square" rtlCol="0">
            <a:spAutoFit/>
          </a:bodyPr>
          <a:lstStyle/>
          <a:p>
            <a:pPr lvl="0">
              <a:lnSpc>
                <a:spcPct val="80000"/>
              </a:lnSpc>
            </a:pPr>
            <a:r>
              <a:rPr lang="en-US" sz="5400" b="1" dirty="0">
                <a:solidFill>
                  <a:srgbClr val="FFFF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7) </a:t>
            </a:r>
            <a:r>
              <a:rPr lang="th-TH" sz="5400" b="1" dirty="0">
                <a:solidFill>
                  <a:srgbClr val="FFFF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สะท้อนผล   </a:t>
            </a:r>
          </a:p>
          <a:p>
            <a:pPr lvl="0">
              <a:lnSpc>
                <a:spcPct val="80000"/>
              </a:lnSpc>
            </a:pPr>
            <a:r>
              <a:rPr lang="th-TH" sz="5400" b="1" dirty="0">
                <a:latin typeface="CordiaUPC" panose="020B0304020202020204" pitchFamily="34" charset="-34"/>
                <a:cs typeface="CordiaUPC" panose="020B0304020202020204" pitchFamily="34" charset="-34"/>
              </a:rPr>
              <a:t>   </a:t>
            </a:r>
            <a:r>
              <a:rPr lang="th-TH" sz="5400" b="1" spc="-100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sz="5400" b="1" spc="-100" dirty="0">
                <a:latin typeface="CordiaUPC" panose="020B0304020202020204" pitchFamily="34" charset="-34"/>
                <a:cs typeface="CordiaUPC" panose="020B0304020202020204" pitchFamily="34" charset="-34"/>
              </a:rPr>
              <a:t>7.1 </a:t>
            </a:r>
            <a:r>
              <a:rPr lang="th-TH" sz="5400" b="1" spc="-100" dirty="0">
                <a:latin typeface="CordiaUPC" panose="020B0304020202020204" pitchFamily="34" charset="-34"/>
                <a:cs typeface="CordiaUPC" panose="020B0304020202020204" pitchFamily="34" charset="-34"/>
              </a:rPr>
              <a:t>สรุปผล</a:t>
            </a:r>
            <a:r>
              <a:rPr lang="th-TH" sz="5400" b="1" spc="-100" dirty="0" err="1">
                <a:latin typeface="CordiaUPC" panose="020B0304020202020204" pitchFamily="34" charset="-34"/>
                <a:cs typeface="CordiaUPC" panose="020B0304020202020204" pitchFamily="34" charset="-34"/>
              </a:rPr>
              <a:t>การทำ</a:t>
            </a:r>
            <a:r>
              <a:rPr lang="th-TH" sz="5400" b="1" spc="-100" dirty="0">
                <a:latin typeface="CordiaUPC" panose="020B0304020202020204" pitchFamily="34" charset="-34"/>
                <a:cs typeface="CordiaUPC" panose="020B0304020202020204" pitchFamily="34" charset="-34"/>
              </a:rPr>
              <a:t>กิจกรรมในชั้นเรียน</a:t>
            </a:r>
          </a:p>
          <a:p>
            <a:pPr lvl="0">
              <a:lnSpc>
                <a:spcPct val="80000"/>
              </a:lnSpc>
            </a:pPr>
            <a:r>
              <a:rPr lang="th-TH" sz="5400" b="1" spc="-100" dirty="0">
                <a:latin typeface="CordiaUPC" panose="020B0304020202020204" pitchFamily="34" charset="-34"/>
                <a:cs typeface="CordiaUPC" panose="020B0304020202020204" pitchFamily="34" charset="-34"/>
              </a:rPr>
              <a:t>    </a:t>
            </a:r>
            <a:r>
              <a:rPr lang="en-US" sz="5400" b="1" spc="-100" dirty="0">
                <a:latin typeface="CordiaUPC" panose="020B0304020202020204" pitchFamily="34" charset="-34"/>
                <a:cs typeface="CordiaUPC" panose="020B0304020202020204" pitchFamily="34" charset="-34"/>
              </a:rPr>
              <a:t>7.2 </a:t>
            </a:r>
            <a:r>
              <a:rPr lang="th-TH" sz="5400" b="1" spc="-100" dirty="0">
                <a:latin typeface="CordiaUPC" panose="020B0304020202020204" pitchFamily="34" charset="-34"/>
                <a:cs typeface="CordiaUPC" panose="020B0304020202020204" pitchFamily="34" charset="-34"/>
              </a:rPr>
              <a:t>อภิปรายผลการแก้ปัญหา</a:t>
            </a:r>
            <a:endParaRPr lang="en-US" sz="5400" b="1" spc="-1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lvl="0">
              <a:lnSpc>
                <a:spcPct val="80000"/>
              </a:lnSpc>
            </a:pPr>
            <a:r>
              <a:rPr lang="en-US" sz="5400" b="1" spc="-100" dirty="0">
                <a:latin typeface="CordiaUPC" panose="020B0304020202020204" pitchFamily="34" charset="-34"/>
                <a:cs typeface="CordiaUPC" panose="020B0304020202020204" pitchFamily="34" charset="-34"/>
              </a:rPr>
              <a:t>    7.3 </a:t>
            </a:r>
            <a:r>
              <a:rPr lang="th-TH" sz="5400" b="1" spc="-100" dirty="0">
                <a:latin typeface="CordiaUPC" panose="020B0304020202020204" pitchFamily="34" charset="-34"/>
                <a:cs typeface="CordiaUPC" panose="020B0304020202020204" pitchFamily="34" charset="-34"/>
              </a:rPr>
              <a:t>เสนอแนะแนวทางในการพัฒนา</a:t>
            </a:r>
            <a:endParaRPr lang="th-TH" sz="5400" b="1" spc="-100" dirty="0"/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xmlns="" id="{D4D9871C-86EA-4428-9492-E58A37C7CAD1}"/>
              </a:ext>
            </a:extLst>
          </p:cNvPr>
          <p:cNvSpPr txBox="1"/>
          <p:nvPr/>
        </p:nvSpPr>
        <p:spPr>
          <a:xfrm>
            <a:off x="346161" y="3272265"/>
            <a:ext cx="5858690" cy="2793072"/>
          </a:xfrm>
          <a:prstGeom prst="rect">
            <a:avLst/>
          </a:prstGeom>
          <a:solidFill>
            <a:srgbClr val="000048"/>
          </a:solidFill>
          <a:ln w="19050">
            <a:solidFill>
              <a:srgbClr val="FF99FF"/>
            </a:solidFill>
          </a:ln>
        </p:spPr>
        <p:txBody>
          <a:bodyPr wrap="square" rtlCol="0">
            <a:spAutoFit/>
          </a:bodyPr>
          <a:lstStyle/>
          <a:p>
            <a:pPr lvl="0">
              <a:lnSpc>
                <a:spcPct val="80000"/>
              </a:lnSpc>
            </a:pPr>
            <a:r>
              <a:rPr lang="th-TH" sz="54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การสะท้อนผลเป็นขั้นตอน</a:t>
            </a:r>
          </a:p>
          <a:p>
            <a:pPr lvl="0">
              <a:lnSpc>
                <a:spcPct val="80000"/>
              </a:lnSpc>
            </a:pPr>
            <a:r>
              <a:rPr lang="th-TH" sz="5400" b="1" dirty="0">
                <a:solidFill>
                  <a:srgbClr val="FFFF99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ละเอียดอ่อนมาก</a:t>
            </a:r>
            <a:r>
              <a:rPr lang="th-TH" sz="5400" b="1" dirty="0">
                <a:latin typeface="CordiaUPC" panose="020B0304020202020204" pitchFamily="34" charset="-34"/>
                <a:cs typeface="CordiaUPC" panose="020B0304020202020204" pitchFamily="34" charset="-34"/>
              </a:rPr>
              <a:t>เพราะเป็น</a:t>
            </a:r>
          </a:p>
          <a:p>
            <a:pPr lvl="0">
              <a:lnSpc>
                <a:spcPct val="80000"/>
              </a:lnSpc>
            </a:pPr>
            <a:r>
              <a:rPr lang="th-TH" sz="5400" b="1" spc="-200" dirty="0">
                <a:latin typeface="CordiaUPC" panose="020B0304020202020204" pitchFamily="34" charset="-34"/>
                <a:cs typeface="CordiaUPC" panose="020B0304020202020204" pitchFamily="34" charset="-34"/>
              </a:rPr>
              <a:t>การสะท้อนผลจากการ</a:t>
            </a:r>
            <a:r>
              <a:rPr lang="th-TH" sz="5400" b="1" spc="-200" dirty="0">
                <a:solidFill>
                  <a:srgbClr val="FFFF66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ปฏิบัติ</a:t>
            </a:r>
            <a:r>
              <a:rPr lang="th-TH" sz="5400" b="1" dirty="0">
                <a:solidFill>
                  <a:srgbClr val="FFFF66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จริง  </a:t>
            </a:r>
            <a:r>
              <a:rPr lang="th-TH" sz="54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ถ้าเกิดข้อ</a:t>
            </a:r>
            <a:r>
              <a:rPr lang="th-TH" sz="5400" b="1" dirty="0">
                <a:solidFill>
                  <a:srgbClr val="FFFF99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ควรปรับปรุง</a:t>
            </a:r>
          </a:p>
        </p:txBody>
      </p:sp>
      <p:grpSp>
        <p:nvGrpSpPr>
          <p:cNvPr id="9" name="กลุ่ม 8">
            <a:extLst>
              <a:ext uri="{FF2B5EF4-FFF2-40B4-BE49-F238E27FC236}">
                <a16:creationId xmlns:a16="http://schemas.microsoft.com/office/drawing/2014/main" xmlns="" id="{A06D2BFA-7BCA-40D5-B356-BDA9AFAF7F19}"/>
              </a:ext>
            </a:extLst>
          </p:cNvPr>
          <p:cNvGrpSpPr/>
          <p:nvPr/>
        </p:nvGrpSpPr>
        <p:grpSpPr>
          <a:xfrm>
            <a:off x="6444343" y="3294037"/>
            <a:ext cx="5401496" cy="2793072"/>
            <a:chOff x="6444343" y="3294037"/>
            <a:chExt cx="5401496" cy="2793072"/>
          </a:xfrm>
        </p:grpSpPr>
        <p:sp>
          <p:nvSpPr>
            <p:cNvPr id="7" name="กล่องข้อความ 6">
              <a:extLst>
                <a:ext uri="{FF2B5EF4-FFF2-40B4-BE49-F238E27FC236}">
                  <a16:creationId xmlns:a16="http://schemas.microsoft.com/office/drawing/2014/main" xmlns="" id="{B4979280-AEBA-44A6-B593-4BF6A9D7A3C8}"/>
                </a:ext>
              </a:extLst>
            </p:cNvPr>
            <p:cNvSpPr txBox="1"/>
            <p:nvPr/>
          </p:nvSpPr>
          <p:spPr>
            <a:xfrm>
              <a:off x="6801395" y="3294037"/>
              <a:ext cx="5044444" cy="2793072"/>
            </a:xfrm>
            <a:prstGeom prst="rect">
              <a:avLst/>
            </a:prstGeom>
            <a:solidFill>
              <a:srgbClr val="000048"/>
            </a:solidFill>
            <a:ln w="19050">
              <a:solidFill>
                <a:srgbClr val="00FFCC"/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lang="th-TH" sz="5400" b="1" dirty="0">
                  <a:latin typeface="CordiaUPC" panose="020B0304020202020204" pitchFamily="34" charset="-34"/>
                  <a:cs typeface="CordiaUPC" panose="020B0304020202020204" pitchFamily="34" charset="-34"/>
                </a:rPr>
                <a:t>-เปิดโอกาสให้ครูชี้แจง</a:t>
              </a:r>
            </a:p>
            <a:p>
              <a:pPr lvl="0">
                <a:lnSpc>
                  <a:spcPct val="80000"/>
                </a:lnSpc>
              </a:pPr>
              <a:r>
                <a:rPr lang="th-TH" sz="5400" b="1" spc="-200" dirty="0">
                  <a:latin typeface="CordiaUPC" panose="020B0304020202020204" pitchFamily="34" charset="-34"/>
                  <a:cs typeface="CordiaUPC" panose="020B0304020202020204" pitchFamily="34" charset="-34"/>
                </a:rPr>
                <a:t>-</a:t>
              </a:r>
              <a:r>
                <a:rPr lang="th-TH" sz="5400" b="1" spc="-200" dirty="0">
                  <a:solidFill>
                    <a:srgbClr val="FFFF66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ร่วมแก้ไข</a:t>
              </a:r>
              <a:r>
                <a:rPr lang="th-TH" sz="5400" b="1" spc="-200" dirty="0">
                  <a:latin typeface="CordiaUPC" panose="020B0304020202020204" pitchFamily="34" charset="-34"/>
                  <a:cs typeface="CordiaUPC" panose="020B0304020202020204" pitchFamily="34" charset="-34"/>
                </a:rPr>
                <a:t>สิ่งควรปรับปรุง</a:t>
              </a:r>
            </a:p>
            <a:p>
              <a:pPr lvl="0">
                <a:lnSpc>
                  <a:spcPct val="80000"/>
                </a:lnSpc>
              </a:pPr>
              <a:r>
                <a:rPr lang="th-TH" sz="5400" b="1" dirty="0">
                  <a:solidFill>
                    <a:srgbClr val="FFFF99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-</a:t>
              </a:r>
              <a:r>
                <a:rPr lang="th-TH" sz="5400" b="1" dirty="0">
                  <a:solidFill>
                    <a:srgbClr val="FFFF66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ร่วมสร้าง</a:t>
              </a:r>
              <a:r>
                <a:rPr lang="th-TH" sz="5400" b="1" dirty="0">
                  <a:latin typeface="CordiaUPC" panose="020B0304020202020204" pitchFamily="34" charset="-34"/>
                  <a:cs typeface="CordiaUPC" panose="020B0304020202020204" pitchFamily="34" charset="-34"/>
                </a:rPr>
                <a:t>ทางเลือกใหม่</a:t>
              </a:r>
            </a:p>
            <a:p>
              <a:pPr lvl="0">
                <a:lnSpc>
                  <a:spcPct val="80000"/>
                </a:lnSpc>
              </a:pPr>
              <a:r>
                <a:rPr lang="th-TH" sz="5400" b="1" spc="-190" dirty="0">
                  <a:solidFill>
                    <a:srgbClr val="FFFF99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-ให้กำลังใจ</a:t>
              </a:r>
              <a:r>
                <a:rPr lang="th-TH" sz="5400" b="1" spc="-190" dirty="0">
                  <a:latin typeface="CordiaUPC" panose="020B0304020202020204" pitchFamily="34" charset="-34"/>
                  <a:cs typeface="CordiaUPC" panose="020B0304020202020204" pitchFamily="34" charset="-34"/>
                </a:rPr>
                <a:t>ซึ่งกันและกัน </a:t>
              </a:r>
            </a:p>
          </p:txBody>
        </p:sp>
        <p:sp>
          <p:nvSpPr>
            <p:cNvPr id="8" name="ลูกศร: ขวา 7">
              <a:extLst>
                <a:ext uri="{FF2B5EF4-FFF2-40B4-BE49-F238E27FC236}">
                  <a16:creationId xmlns:a16="http://schemas.microsoft.com/office/drawing/2014/main" xmlns="" id="{391A65DF-8D33-42D8-B6A3-C0DD845FDBA3}"/>
                </a:ext>
              </a:extLst>
            </p:cNvPr>
            <p:cNvSpPr/>
            <p:nvPr/>
          </p:nvSpPr>
          <p:spPr>
            <a:xfrm>
              <a:off x="6444343" y="4441371"/>
              <a:ext cx="357052" cy="555172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xmlns="" id="{3BF69C59-C5A2-4689-B5B7-C3033FE07DDA}"/>
              </a:ext>
            </a:extLst>
          </p:cNvPr>
          <p:cNvSpPr txBox="1"/>
          <p:nvPr/>
        </p:nvSpPr>
        <p:spPr>
          <a:xfrm flipH="1">
            <a:off x="102128" y="6192825"/>
            <a:ext cx="488065" cy="584775"/>
          </a:xfrm>
          <a:prstGeom prst="rect">
            <a:avLst/>
          </a:prstGeom>
          <a:noFill/>
          <a:ln>
            <a:solidFill>
              <a:schemeClr val="bg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32</a:t>
            </a:r>
            <a:endParaRPr lang="th-TH" sz="32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1" name="ตัวแทนท้ายกระดาษ 6"/>
          <p:cNvSpPr>
            <a:spLocks noGrp="1"/>
          </p:cNvSpPr>
          <p:nvPr>
            <p:ph type="ftr" sz="quarter" idx="11"/>
          </p:nvPr>
        </p:nvSpPr>
        <p:spPr>
          <a:xfrm>
            <a:off x="6655724" y="6433912"/>
            <a:ext cx="5411358" cy="365125"/>
          </a:xfrm>
        </p:spPr>
        <p:txBody>
          <a:bodyPr/>
          <a:lstStyle/>
          <a:p>
            <a:pPr algn="r"/>
            <a:r>
              <a:rPr lang="th-TH" sz="1800" b="1" dirty="0" smtClean="0">
                <a:solidFill>
                  <a:schemeClr val="tx1">
                    <a:lumMod val="95000"/>
                  </a:schemeClr>
                </a:solidFill>
              </a:rPr>
              <a:t>เอมอร  รสเครือ</a:t>
            </a:r>
            <a:endParaRPr lang="th-TH" sz="1800" b="1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01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xmlns="" id="{3283C984-BD3A-4512-9B5D-692274AFE8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xmlns="" id="{A98F207A-A31A-4C9F-BF17-840599BC662D}"/>
              </a:ext>
            </a:extLst>
          </p:cNvPr>
          <p:cNvSpPr txBox="1"/>
          <p:nvPr/>
        </p:nvSpPr>
        <p:spPr>
          <a:xfrm>
            <a:off x="877530" y="457183"/>
            <a:ext cx="6084470" cy="1015663"/>
          </a:xfrm>
          <a:prstGeom prst="rect">
            <a:avLst/>
          </a:prstGeom>
          <a:solidFill>
            <a:srgbClr val="000048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th-TH" sz="60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ตัวอย่างกระบวนการ</a:t>
            </a:r>
            <a:r>
              <a:rPr lang="en-US" sz="6000" b="1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sz="6000" b="1" dirty="0">
                <a:solidFill>
                  <a:srgbClr val="FFFF99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PLC</a:t>
            </a:r>
            <a:r>
              <a:rPr lang="th-TH" sz="6000" b="1" dirty="0">
                <a:solidFill>
                  <a:srgbClr val="FFFF99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sz="6000" b="1" dirty="0">
                <a:solidFill>
                  <a:srgbClr val="FF66FF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</a:t>
            </a: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xmlns="" id="{284EC7FB-0F00-4D57-A9D5-5370F9789AF9}"/>
              </a:ext>
            </a:extLst>
          </p:cNvPr>
          <p:cNvSpPr/>
          <p:nvPr/>
        </p:nvSpPr>
        <p:spPr>
          <a:xfrm>
            <a:off x="877528" y="1569702"/>
            <a:ext cx="6085247" cy="720197"/>
          </a:xfrm>
          <a:prstGeom prst="rect">
            <a:avLst/>
          </a:prstGeom>
          <a:solidFill>
            <a:srgbClr val="421C5E"/>
          </a:solidFill>
          <a:ln>
            <a:solidFill>
              <a:srgbClr val="00FFCC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</a:pPr>
            <a:r>
              <a:rPr lang="en-US" sz="4800" b="1" spc="-100" dirty="0">
                <a:solidFill>
                  <a:srgbClr val="FFFF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1)</a:t>
            </a:r>
            <a:r>
              <a:rPr lang="th-TH" sz="4800" b="1" spc="-100" dirty="0">
                <a:solidFill>
                  <a:srgbClr val="FFFF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สร้างทีมงาน </a:t>
            </a:r>
            <a:r>
              <a:rPr lang="en-US" sz="4800" b="1" spc="-100" dirty="0">
                <a:solidFill>
                  <a:srgbClr val="FFFF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CS</a:t>
            </a:r>
            <a:r>
              <a:rPr lang="th-TH" sz="4800" b="1" spc="-100" dirty="0">
                <a:solidFill>
                  <a:srgbClr val="FFFF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(ภาระงาน)</a:t>
            </a:r>
            <a:endParaRPr lang="en-US" sz="4800" b="1" spc="-10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grpSp>
        <p:nvGrpSpPr>
          <p:cNvPr id="7" name="กลุ่ม 6">
            <a:extLst>
              <a:ext uri="{FF2B5EF4-FFF2-40B4-BE49-F238E27FC236}">
                <a16:creationId xmlns:a16="http://schemas.microsoft.com/office/drawing/2014/main" xmlns="" id="{97C2EF05-FCD5-476A-BF83-B3424CB7A1A6}"/>
              </a:ext>
            </a:extLst>
          </p:cNvPr>
          <p:cNvGrpSpPr/>
          <p:nvPr/>
        </p:nvGrpSpPr>
        <p:grpSpPr>
          <a:xfrm>
            <a:off x="877528" y="2312707"/>
            <a:ext cx="7342545" cy="3865485"/>
            <a:chOff x="877528" y="2312707"/>
            <a:chExt cx="7342545" cy="3865485"/>
          </a:xfrm>
        </p:grpSpPr>
        <p:sp>
          <p:nvSpPr>
            <p:cNvPr id="4" name="กล่องข้อความ 3">
              <a:extLst>
                <a:ext uri="{FF2B5EF4-FFF2-40B4-BE49-F238E27FC236}">
                  <a16:creationId xmlns:a16="http://schemas.microsoft.com/office/drawing/2014/main" xmlns="" id="{F9543733-58BA-4654-8801-E2ECA3072579}"/>
                </a:ext>
              </a:extLst>
            </p:cNvPr>
            <p:cNvSpPr txBox="1"/>
            <p:nvPr/>
          </p:nvSpPr>
          <p:spPr>
            <a:xfrm>
              <a:off x="877528" y="2312707"/>
              <a:ext cx="6085246" cy="830997"/>
            </a:xfrm>
            <a:prstGeom prst="rect">
              <a:avLst/>
            </a:prstGeom>
            <a:solidFill>
              <a:srgbClr val="000048"/>
            </a:solidFill>
            <a:ln w="19050">
              <a:solidFill>
                <a:srgbClr val="FF99FF"/>
              </a:solidFill>
            </a:ln>
          </p:spPr>
          <p:txBody>
            <a:bodyPr wrap="square" rtlCol="0">
              <a:spAutoFit/>
            </a:bodyPr>
            <a:lstStyle/>
            <a:p>
              <a:pPr lvl="0"/>
              <a:r>
                <a:rPr lang="en-US" sz="4800" b="1" spc="-100" dirty="0">
                  <a:solidFill>
                    <a:srgbClr val="FFFF00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2)</a:t>
              </a:r>
              <a:r>
                <a:rPr lang="th-TH" sz="4800" b="1" spc="-100" dirty="0">
                  <a:solidFill>
                    <a:srgbClr val="FFFF00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 </a:t>
              </a:r>
              <a:r>
                <a:rPr lang="th-TH" sz="4800" b="1" dirty="0">
                  <a:solidFill>
                    <a:srgbClr val="FFFF00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ค้นหาปัญหา+ความต้องการ</a:t>
              </a:r>
            </a:p>
          </p:txBody>
        </p:sp>
        <p:sp>
          <p:nvSpPr>
            <p:cNvPr id="5" name="สี่เหลี่ยมผืนผ้า 4">
              <a:extLst>
                <a:ext uri="{FF2B5EF4-FFF2-40B4-BE49-F238E27FC236}">
                  <a16:creationId xmlns:a16="http://schemas.microsoft.com/office/drawing/2014/main" xmlns="" id="{5B5DCF11-BDD4-4703-878D-DC33F5DB5002}"/>
                </a:ext>
              </a:extLst>
            </p:cNvPr>
            <p:cNvSpPr/>
            <p:nvPr/>
          </p:nvSpPr>
          <p:spPr>
            <a:xfrm>
              <a:off x="878302" y="3190477"/>
              <a:ext cx="6084472" cy="720197"/>
            </a:xfrm>
            <a:prstGeom prst="rect">
              <a:avLst/>
            </a:prstGeom>
            <a:solidFill>
              <a:srgbClr val="421C5E"/>
            </a:solidFill>
            <a:ln>
              <a:solidFill>
                <a:srgbClr val="00FFCC"/>
              </a:solidFill>
            </a:ln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lang="en-US" sz="4800" b="1" spc="-100" dirty="0">
                  <a:solidFill>
                    <a:srgbClr val="FFFF00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3)</a:t>
              </a:r>
              <a:r>
                <a:rPr lang="th-TH" sz="4800" b="1" spc="-100" dirty="0">
                  <a:solidFill>
                    <a:srgbClr val="FFFF00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 ร่วมกันหาแนวทางแก้ปัญหา </a:t>
              </a:r>
              <a:r>
                <a:rPr lang="th-TH" sz="4800" b="1" spc="-100" dirty="0">
                  <a:latin typeface="CordiaUPC" panose="020B0304020202020204" pitchFamily="34" charset="-34"/>
                  <a:cs typeface="CordiaUPC" panose="020B0304020202020204" pitchFamily="34" charset="-34"/>
                </a:rPr>
                <a:t>    </a:t>
              </a:r>
              <a:endParaRPr lang="th-TH" sz="4800" spc="-100" dirty="0">
                <a:latin typeface="CordiaUPC" panose="020B0304020202020204" pitchFamily="34" charset="-34"/>
                <a:cs typeface="CordiaUPC" panose="020B0304020202020204" pitchFamily="34" charset="-34"/>
              </a:endParaRPr>
            </a:p>
          </p:txBody>
        </p:sp>
        <p:sp>
          <p:nvSpPr>
            <p:cNvPr id="6" name="กล่องข้อความ 5">
              <a:extLst>
                <a:ext uri="{FF2B5EF4-FFF2-40B4-BE49-F238E27FC236}">
                  <a16:creationId xmlns:a16="http://schemas.microsoft.com/office/drawing/2014/main" xmlns="" id="{B97AD4E2-1D56-4742-8B95-486C9D0DDF5D}"/>
                </a:ext>
              </a:extLst>
            </p:cNvPr>
            <p:cNvSpPr txBox="1"/>
            <p:nvPr/>
          </p:nvSpPr>
          <p:spPr>
            <a:xfrm>
              <a:off x="877528" y="3940751"/>
              <a:ext cx="6084472" cy="720197"/>
            </a:xfrm>
            <a:prstGeom prst="rect">
              <a:avLst/>
            </a:prstGeom>
            <a:solidFill>
              <a:srgbClr val="000048"/>
            </a:solidFill>
            <a:ln w="19050">
              <a:solidFill>
                <a:srgbClr val="FF99FF"/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lang="en-US" sz="4800" b="1" dirty="0">
                  <a:solidFill>
                    <a:srgbClr val="FFFF00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4)</a:t>
              </a:r>
              <a:r>
                <a:rPr lang="th-TH" sz="4800" b="1" dirty="0">
                  <a:solidFill>
                    <a:srgbClr val="FFFF00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 </a:t>
              </a:r>
              <a:r>
                <a:rPr lang="th-TH" sz="4800" b="1" spc="-100" dirty="0">
                  <a:solidFill>
                    <a:srgbClr val="FFFF00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ออกแบบกิจกรรมการแก้ปัญหา   </a:t>
              </a:r>
            </a:p>
          </p:txBody>
        </p:sp>
        <p:sp>
          <p:nvSpPr>
            <p:cNvPr id="8" name="สี่เหลี่ยมผืนผ้า 7">
              <a:extLst>
                <a:ext uri="{FF2B5EF4-FFF2-40B4-BE49-F238E27FC236}">
                  <a16:creationId xmlns:a16="http://schemas.microsoft.com/office/drawing/2014/main" xmlns="" id="{2E473220-72B4-467F-9C48-D95633D6F75D}"/>
                </a:ext>
              </a:extLst>
            </p:cNvPr>
            <p:cNvSpPr/>
            <p:nvPr/>
          </p:nvSpPr>
          <p:spPr>
            <a:xfrm>
              <a:off x="877530" y="4707403"/>
              <a:ext cx="6084470" cy="720197"/>
            </a:xfrm>
            <a:prstGeom prst="rect">
              <a:avLst/>
            </a:prstGeom>
            <a:solidFill>
              <a:srgbClr val="421C5E"/>
            </a:solidFill>
            <a:ln>
              <a:solidFill>
                <a:srgbClr val="00FFCC"/>
              </a:solidFill>
            </a:ln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lang="en-US" sz="4800" b="1" dirty="0">
                  <a:solidFill>
                    <a:srgbClr val="FFFF00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5)</a:t>
              </a:r>
              <a:r>
                <a:rPr lang="th-TH" sz="4800" b="1" dirty="0">
                  <a:solidFill>
                    <a:srgbClr val="FFFF00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 แลกเปลี่ยนเสนอแนะ </a:t>
              </a:r>
              <a:r>
                <a:rPr lang="th-TH" sz="4800" b="1" dirty="0">
                  <a:latin typeface="CordiaUPC" panose="020B0304020202020204" pitchFamily="34" charset="-34"/>
                  <a:cs typeface="CordiaUPC" panose="020B0304020202020204" pitchFamily="34" charset="-34"/>
                </a:rPr>
                <a:t>    </a:t>
              </a:r>
              <a:endParaRPr lang="th-TH" sz="4800" dirty="0">
                <a:latin typeface="CordiaUPC" panose="020B0304020202020204" pitchFamily="34" charset="-34"/>
                <a:cs typeface="CordiaUPC" panose="020B0304020202020204" pitchFamily="34" charset="-34"/>
              </a:endParaRPr>
            </a:p>
          </p:txBody>
        </p:sp>
        <p:sp>
          <p:nvSpPr>
            <p:cNvPr id="9" name="กล่องข้อความ 8">
              <a:extLst>
                <a:ext uri="{FF2B5EF4-FFF2-40B4-BE49-F238E27FC236}">
                  <a16:creationId xmlns:a16="http://schemas.microsoft.com/office/drawing/2014/main" xmlns="" id="{733BC9D4-60B5-49B4-85BD-3B07BDC891BA}"/>
                </a:ext>
              </a:extLst>
            </p:cNvPr>
            <p:cNvSpPr txBox="1"/>
            <p:nvPr/>
          </p:nvSpPr>
          <p:spPr>
            <a:xfrm>
              <a:off x="877528" y="5457995"/>
              <a:ext cx="7342545" cy="720197"/>
            </a:xfrm>
            <a:prstGeom prst="rect">
              <a:avLst/>
            </a:prstGeom>
            <a:solidFill>
              <a:srgbClr val="000048"/>
            </a:solidFill>
            <a:ln w="19050">
              <a:solidFill>
                <a:srgbClr val="FF99FF"/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lnSpc>
                  <a:spcPct val="80000"/>
                </a:lnSpc>
              </a:pPr>
              <a:r>
                <a:rPr lang="en-US" sz="4800" b="1" dirty="0">
                  <a:solidFill>
                    <a:srgbClr val="FFFF00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6)</a:t>
              </a:r>
              <a:r>
                <a:rPr lang="th-TH" sz="4800" b="1" dirty="0">
                  <a:solidFill>
                    <a:srgbClr val="FFFF00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 </a:t>
              </a:r>
              <a:r>
                <a:rPr lang="th-TH" sz="4800" b="1" spc="-100" dirty="0">
                  <a:solidFill>
                    <a:srgbClr val="FFFF00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นำสู่การปฏิบัติ+สังเกตการจัดกิจกรรม</a:t>
              </a:r>
            </a:p>
          </p:txBody>
        </p:sp>
      </p:grp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xmlns="" id="{418F38FC-620D-49C9-B6BB-55B7F8CC33AE}"/>
              </a:ext>
            </a:extLst>
          </p:cNvPr>
          <p:cNvSpPr txBox="1"/>
          <p:nvPr/>
        </p:nvSpPr>
        <p:spPr>
          <a:xfrm>
            <a:off x="8220073" y="5457994"/>
            <a:ext cx="2761021" cy="720197"/>
          </a:xfrm>
          <a:prstGeom prst="rect">
            <a:avLst/>
          </a:prstGeom>
          <a:solidFill>
            <a:srgbClr val="000048"/>
          </a:solidFill>
          <a:ln w="19050">
            <a:solidFill>
              <a:srgbClr val="FF99FF"/>
            </a:solidFill>
          </a:ln>
        </p:spPr>
        <p:txBody>
          <a:bodyPr wrap="square" rtlCol="0">
            <a:spAutoFit/>
          </a:bodyPr>
          <a:lstStyle/>
          <a:p>
            <a:pPr lvl="0">
              <a:lnSpc>
                <a:spcPct val="80000"/>
              </a:lnSpc>
            </a:pPr>
            <a:r>
              <a:rPr lang="en-US" sz="4800" b="1" dirty="0">
                <a:solidFill>
                  <a:srgbClr val="FFFF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7) </a:t>
            </a:r>
            <a:r>
              <a:rPr lang="th-TH" sz="4800" b="1" dirty="0">
                <a:solidFill>
                  <a:srgbClr val="FFFF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สะท้อนผล   </a:t>
            </a: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xmlns="" id="{2BCBADE9-C2F1-4D6A-9927-ADC24244A30A}"/>
              </a:ext>
            </a:extLst>
          </p:cNvPr>
          <p:cNvSpPr txBox="1"/>
          <p:nvPr/>
        </p:nvSpPr>
        <p:spPr>
          <a:xfrm flipH="1">
            <a:off x="61083" y="6252443"/>
            <a:ext cx="487128" cy="584775"/>
          </a:xfrm>
          <a:prstGeom prst="rect">
            <a:avLst/>
          </a:prstGeom>
          <a:noFill/>
          <a:ln>
            <a:solidFill>
              <a:schemeClr val="bg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33</a:t>
            </a:r>
            <a:endParaRPr lang="th-TH" sz="3200" b="1" dirty="0">
              <a:solidFill>
                <a:schemeClr val="bg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3" name="ตัวแทนท้ายกระดาษ 6"/>
          <p:cNvSpPr>
            <a:spLocks noGrp="1"/>
          </p:cNvSpPr>
          <p:nvPr>
            <p:ph type="ftr" sz="quarter" idx="11"/>
          </p:nvPr>
        </p:nvSpPr>
        <p:spPr>
          <a:xfrm>
            <a:off x="6655724" y="6433912"/>
            <a:ext cx="5411358" cy="365125"/>
          </a:xfrm>
        </p:spPr>
        <p:txBody>
          <a:bodyPr/>
          <a:lstStyle/>
          <a:p>
            <a:pPr algn="r"/>
            <a:r>
              <a:rPr lang="th-TH" sz="1800" b="1" dirty="0" smtClean="0">
                <a:solidFill>
                  <a:schemeClr val="tx1">
                    <a:lumMod val="95000"/>
                  </a:schemeClr>
                </a:solidFill>
              </a:rPr>
              <a:t>เอมอร  รสเครือ</a:t>
            </a:r>
            <a:endParaRPr lang="th-TH" sz="1800" b="1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53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xmlns="" id="{D00A971D-42FE-4D9B-8BF5-D10482BDDAE9}"/>
              </a:ext>
            </a:extLst>
          </p:cNvPr>
          <p:cNvSpPr txBox="1"/>
          <p:nvPr/>
        </p:nvSpPr>
        <p:spPr>
          <a:xfrm>
            <a:off x="914400" y="179730"/>
            <a:ext cx="10209475" cy="2206758"/>
          </a:xfrm>
          <a:prstGeom prst="rect">
            <a:avLst/>
          </a:prstGeom>
          <a:solidFill>
            <a:srgbClr val="000048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th-TH" sz="54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การนิเทศด้วยกระบวนการ</a:t>
            </a:r>
            <a:r>
              <a:rPr lang="en-US" sz="5400" b="1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sz="5400" b="1" dirty="0">
                <a:solidFill>
                  <a:srgbClr val="FFFF00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PLC</a:t>
            </a:r>
            <a:r>
              <a:rPr lang="en-US" sz="5400" b="1" dirty="0">
                <a:solidFill>
                  <a:srgbClr val="FFFF99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 </a:t>
            </a:r>
            <a:endParaRPr lang="th-TH" sz="5400" b="1" dirty="0">
              <a:solidFill>
                <a:srgbClr val="FFFF99"/>
              </a:solidFill>
              <a:latin typeface="CordiaUPC" panose="020B0304020202020204" pitchFamily="34" charset="-34"/>
              <a:ea typeface="Calibri" panose="020F0502020204030204" pitchFamily="34" charset="0"/>
              <a:cs typeface="CordiaUPC" panose="020B0304020202020204" pitchFamily="34" charset="-34"/>
            </a:endParaRPr>
          </a:p>
          <a:p>
            <a:pPr lvl="0" algn="ctr">
              <a:lnSpc>
                <a:spcPct val="80000"/>
              </a:lnSpc>
            </a:pPr>
            <a:r>
              <a:rPr lang="th-TH" sz="5400" b="1" dirty="0"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เรื่องวิทยาการคอมพิวเตอร์สำหรับเด็กอนุบาล  </a:t>
            </a:r>
          </a:p>
          <a:p>
            <a:pPr lvl="0" algn="ctr">
              <a:lnSpc>
                <a:spcPct val="80000"/>
              </a:lnSpc>
            </a:pPr>
            <a:r>
              <a:rPr lang="th-TH" sz="5400" b="1" dirty="0"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    สู่การปฏิบัติในสถานศึกษา  ประกอบด้วย</a:t>
            </a:r>
            <a:r>
              <a:rPr lang="th-TH" sz="6000" b="1" dirty="0"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 </a:t>
            </a:r>
            <a:endParaRPr lang="th-TH" sz="6000" b="1" dirty="0">
              <a:solidFill>
                <a:srgbClr val="FF66FF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xmlns="" id="{5543D5BA-7594-4727-A2A1-307ED47492E9}"/>
              </a:ext>
            </a:extLst>
          </p:cNvPr>
          <p:cNvSpPr/>
          <p:nvPr/>
        </p:nvSpPr>
        <p:spPr>
          <a:xfrm>
            <a:off x="970061" y="2646007"/>
            <a:ext cx="10153814" cy="2628412"/>
          </a:xfrm>
          <a:prstGeom prst="rect">
            <a:avLst/>
          </a:prstGeom>
          <a:solidFill>
            <a:srgbClr val="421C5E"/>
          </a:solidFill>
          <a:ln>
            <a:solidFill>
              <a:srgbClr val="00FFCC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</a:pPr>
            <a:endParaRPr lang="en-US" sz="800" b="1" dirty="0">
              <a:solidFill>
                <a:srgbClr val="FFFF00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lvl="0">
              <a:lnSpc>
                <a:spcPct val="80000"/>
              </a:lnSpc>
            </a:pPr>
            <a:r>
              <a:rPr lang="en-US" sz="5400" b="1" dirty="0">
                <a:solidFill>
                  <a:srgbClr val="FFFF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1</a:t>
            </a:r>
            <a:r>
              <a:rPr lang="en-US" sz="4800" b="1" dirty="0">
                <a:solidFill>
                  <a:srgbClr val="FFFF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) </a:t>
            </a:r>
            <a:r>
              <a:rPr lang="th-TH" sz="4800" b="1" dirty="0">
                <a:solidFill>
                  <a:srgbClr val="FFFF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กระบวนการขับเคลื่อน </a:t>
            </a:r>
            <a:r>
              <a:rPr lang="en-US" sz="4800" b="1" dirty="0">
                <a:solidFill>
                  <a:srgbClr val="FFFF00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PLC</a:t>
            </a:r>
            <a:r>
              <a:rPr lang="th-TH" sz="4800" b="1" dirty="0">
                <a:solidFill>
                  <a:srgbClr val="FFFF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</a:t>
            </a:r>
            <a:endParaRPr lang="th-TH" sz="4800" b="1" dirty="0" smtClean="0">
              <a:solidFill>
                <a:srgbClr val="FFFF00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lvl="0">
              <a:lnSpc>
                <a:spcPct val="80000"/>
              </a:lnSpc>
            </a:pPr>
            <a:r>
              <a:rPr lang="th-TH" sz="4800" b="1" dirty="0">
                <a:solidFill>
                  <a:srgbClr val="FFFF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sz="4800" b="1" dirty="0" smtClean="0">
                <a:solidFill>
                  <a:srgbClr val="FFFF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</a:t>
            </a:r>
            <a:r>
              <a:rPr lang="th-TH" sz="48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วิธีการ</a:t>
            </a:r>
            <a:r>
              <a:rPr lang="th-TH" sz="4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ปฏิบัติ</a:t>
            </a:r>
            <a:r>
              <a:rPr lang="th-TH" sz="48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ในแต่</a:t>
            </a:r>
            <a:r>
              <a:rPr lang="th-TH" sz="4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ละขั้นตอนของ </a:t>
            </a:r>
            <a:r>
              <a:rPr lang="en-US" sz="4800" b="1" dirty="0">
                <a:latin typeface="CordiaUPC" panose="020B0304020202020204" pitchFamily="34" charset="-34"/>
                <a:cs typeface="CordiaUPC" panose="020B0304020202020204" pitchFamily="34" charset="-34"/>
              </a:rPr>
              <a:t>PLC  </a:t>
            </a:r>
            <a:endParaRPr lang="th-TH" sz="4800" b="1" dirty="0" smtClean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lvl="0">
              <a:lnSpc>
                <a:spcPct val="80000"/>
              </a:lnSpc>
            </a:pPr>
            <a:r>
              <a:rPr lang="th-TH" sz="4800" b="1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sz="48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    โดยเฉพาะการ</a:t>
            </a:r>
            <a:r>
              <a:rPr lang="th-TH" sz="4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บันทึกข้อมูลลงในแบบ</a:t>
            </a:r>
            <a:r>
              <a:rPr lang="th-TH" sz="48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บันทึก</a:t>
            </a:r>
          </a:p>
          <a:p>
            <a:pPr lvl="0">
              <a:lnSpc>
                <a:spcPct val="80000"/>
              </a:lnSpc>
            </a:pPr>
            <a:r>
              <a:rPr lang="th-TH" sz="4800" b="1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sz="48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    เป็น</a:t>
            </a:r>
            <a:r>
              <a:rPr lang="th-TH" sz="4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หลักฐานเชิงประจักษ์  </a:t>
            </a:r>
            <a:endParaRPr lang="en-US" sz="48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xmlns="" id="{2A817350-CEC4-42E6-8B80-6A952837BC57}"/>
              </a:ext>
            </a:extLst>
          </p:cNvPr>
          <p:cNvSpPr/>
          <p:nvPr/>
        </p:nvSpPr>
        <p:spPr>
          <a:xfrm>
            <a:off x="970059" y="5301617"/>
            <a:ext cx="10153815" cy="818686"/>
          </a:xfrm>
          <a:prstGeom prst="rect">
            <a:avLst/>
          </a:prstGeom>
          <a:solidFill>
            <a:srgbClr val="421C5E"/>
          </a:solidFill>
          <a:ln>
            <a:solidFill>
              <a:srgbClr val="00FFCC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</a:pPr>
            <a:endParaRPr lang="en-US" sz="800" b="1" dirty="0">
              <a:solidFill>
                <a:srgbClr val="FFFF00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lvl="0">
              <a:lnSpc>
                <a:spcPct val="80000"/>
              </a:lnSpc>
            </a:pPr>
            <a:r>
              <a:rPr lang="en-US" sz="4800" b="1" dirty="0">
                <a:solidFill>
                  <a:srgbClr val="FFFF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2) </a:t>
            </a:r>
            <a:r>
              <a:rPr lang="th-TH" sz="4800" b="1" dirty="0">
                <a:solidFill>
                  <a:srgbClr val="FFFF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การสรุปผล รายงานผล </a:t>
            </a:r>
            <a:r>
              <a:rPr lang="th-TH" sz="4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และแลกเปลี่ยนเรียนรู้  </a:t>
            </a:r>
            <a:endParaRPr lang="en-US" sz="48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xmlns="" id="{7957E4B3-9E18-41E0-8CB7-C8A8DF134085}"/>
              </a:ext>
            </a:extLst>
          </p:cNvPr>
          <p:cNvSpPr txBox="1"/>
          <p:nvPr/>
        </p:nvSpPr>
        <p:spPr>
          <a:xfrm flipH="1">
            <a:off x="0" y="6273225"/>
            <a:ext cx="472275" cy="584775"/>
          </a:xfrm>
          <a:prstGeom prst="rect">
            <a:avLst/>
          </a:prstGeom>
          <a:noFill/>
          <a:ln>
            <a:solidFill>
              <a:schemeClr val="bg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rdiaUPC" panose="020B0304020202020204" pitchFamily="34" charset="-34"/>
                <a:cs typeface="CordiaUPC" panose="020B0304020202020204" pitchFamily="34" charset="-34"/>
              </a:rPr>
              <a:t>3</a:t>
            </a:r>
            <a:endParaRPr lang="th-TH" sz="32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6" name="ตัวแทนท้ายกระดาษ 6"/>
          <p:cNvSpPr>
            <a:spLocks noGrp="1"/>
          </p:cNvSpPr>
          <p:nvPr>
            <p:ph type="ftr" sz="quarter" idx="11"/>
          </p:nvPr>
        </p:nvSpPr>
        <p:spPr>
          <a:xfrm>
            <a:off x="6655724" y="6433912"/>
            <a:ext cx="5411358" cy="365125"/>
          </a:xfrm>
        </p:spPr>
        <p:txBody>
          <a:bodyPr/>
          <a:lstStyle/>
          <a:p>
            <a:pPr algn="r"/>
            <a:r>
              <a:rPr lang="th-TH" sz="1800" b="1" dirty="0" smtClean="0">
                <a:solidFill>
                  <a:schemeClr val="tx1">
                    <a:lumMod val="95000"/>
                  </a:schemeClr>
                </a:solidFill>
              </a:rPr>
              <a:t>เอมอร  รสเครือ</a:t>
            </a:r>
            <a:endParaRPr lang="th-TH" sz="1800" b="1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90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xmlns="" id="{7F552D3F-CB11-402F-A64A-85D6028CEE8C}"/>
              </a:ext>
            </a:extLst>
          </p:cNvPr>
          <p:cNvSpPr/>
          <p:nvPr/>
        </p:nvSpPr>
        <p:spPr>
          <a:xfrm>
            <a:off x="1551209" y="200584"/>
            <a:ext cx="9013371" cy="2100575"/>
          </a:xfrm>
          <a:prstGeom prst="rect">
            <a:avLst/>
          </a:prstGeom>
          <a:solidFill>
            <a:srgbClr val="36174D"/>
          </a:solidFill>
          <a:ln w="19050">
            <a:solidFill>
              <a:srgbClr val="FF66FF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th-TH" sz="6000" b="1" dirty="0"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            กระบวนการ  </a:t>
            </a:r>
            <a:r>
              <a:rPr lang="en-US" sz="6000" b="1" dirty="0"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PLC  </a:t>
            </a:r>
          </a:p>
          <a:p>
            <a:pPr>
              <a:lnSpc>
                <a:spcPct val="70000"/>
              </a:lnSpc>
            </a:pPr>
            <a:r>
              <a:rPr lang="en-US" sz="6000" b="1" dirty="0"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  (Professional  Learning  Community)      </a:t>
            </a:r>
          </a:p>
          <a:p>
            <a:pPr>
              <a:lnSpc>
                <a:spcPct val="70000"/>
              </a:lnSpc>
            </a:pPr>
            <a:r>
              <a:rPr lang="en-US" sz="6000" b="1" dirty="0">
                <a:solidFill>
                  <a:srgbClr val="FFFFCC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      </a:t>
            </a:r>
            <a:r>
              <a:rPr lang="en-US" sz="6000" b="1" dirty="0">
                <a:solidFill>
                  <a:srgbClr val="FFFF99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“</a:t>
            </a:r>
            <a:r>
              <a:rPr lang="th-TH" sz="6000" b="1" dirty="0">
                <a:solidFill>
                  <a:srgbClr val="FFFF99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ชุมชนการเรียนรู้ทางวิชาชีพ</a:t>
            </a:r>
            <a:r>
              <a:rPr lang="en-US" sz="6000" b="1" dirty="0">
                <a:solidFill>
                  <a:srgbClr val="FFFF99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”</a:t>
            </a:r>
            <a:r>
              <a:rPr lang="th-TH" sz="6000" b="1" dirty="0">
                <a:solidFill>
                  <a:srgbClr val="FFFF99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 </a:t>
            </a:r>
            <a:endParaRPr lang="th-TH" sz="6000" b="1" dirty="0">
              <a:solidFill>
                <a:srgbClr val="FFFF99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xmlns="" id="{C06B0C18-4774-4583-9169-03F1788F6777}"/>
              </a:ext>
            </a:extLst>
          </p:cNvPr>
          <p:cNvSpPr txBox="1"/>
          <p:nvPr/>
        </p:nvSpPr>
        <p:spPr>
          <a:xfrm>
            <a:off x="367391" y="2570052"/>
            <a:ext cx="11438165" cy="3600986"/>
          </a:xfrm>
          <a:prstGeom prst="rect">
            <a:avLst/>
          </a:prstGeom>
          <a:solidFill>
            <a:srgbClr val="000048"/>
          </a:solidFill>
          <a:ln w="19050">
            <a:solidFill>
              <a:srgbClr val="00FFCC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th-TH" dirty="0"/>
              <a:t> </a:t>
            </a:r>
            <a:r>
              <a:rPr lang="en-US" dirty="0"/>
              <a:t>                               </a:t>
            </a:r>
            <a:r>
              <a:rPr lang="en-US" sz="6000" b="1" dirty="0">
                <a:solidFill>
                  <a:srgbClr val="FFFF99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PLC</a:t>
            </a:r>
            <a:r>
              <a:rPr lang="th-TH" dirty="0">
                <a:solidFill>
                  <a:srgbClr val="FFFF99"/>
                </a:solidFill>
              </a:rPr>
              <a:t>     </a:t>
            </a:r>
            <a:r>
              <a:rPr lang="th-TH" sz="4800" b="1" dirty="0">
                <a:solidFill>
                  <a:srgbClr val="FF66FF"/>
                </a:solidFill>
              </a:rPr>
              <a:t>จะไม่เกิดขึ้น</a:t>
            </a:r>
            <a:r>
              <a:rPr lang="th-TH" sz="4800" b="1" dirty="0">
                <a:solidFill>
                  <a:srgbClr val="FFFF99"/>
                </a:solidFill>
              </a:rPr>
              <a:t>อย่างแน่นอน </a:t>
            </a:r>
          </a:p>
          <a:p>
            <a:pPr lvl="0"/>
            <a:endParaRPr lang="th-TH" sz="4800" b="1" dirty="0">
              <a:solidFill>
                <a:srgbClr val="FFFF99"/>
              </a:solidFill>
            </a:endParaRPr>
          </a:p>
          <a:p>
            <a:pPr lvl="0"/>
            <a:endParaRPr lang="th-TH" sz="4800" b="1" dirty="0">
              <a:solidFill>
                <a:srgbClr val="FFFF99"/>
              </a:solidFill>
            </a:endParaRPr>
          </a:p>
          <a:p>
            <a:pPr lvl="0"/>
            <a:r>
              <a:rPr lang="th-TH" sz="4800" b="1" dirty="0">
                <a:solidFill>
                  <a:srgbClr val="FFFF99"/>
                </a:solidFill>
              </a:rPr>
              <a:t>   </a:t>
            </a:r>
            <a:endParaRPr lang="th-TH" sz="4800" b="1" dirty="0">
              <a:solidFill>
                <a:srgbClr val="FFFF99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lvl="0"/>
            <a:endParaRPr lang="th-TH" sz="2400" b="1" dirty="0">
              <a:solidFill>
                <a:srgbClr val="FFFF99"/>
              </a:solidFill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xmlns="" id="{42EF0296-3687-4BDA-973A-BB9645626D9F}"/>
              </a:ext>
            </a:extLst>
          </p:cNvPr>
          <p:cNvSpPr txBox="1"/>
          <p:nvPr/>
        </p:nvSpPr>
        <p:spPr>
          <a:xfrm>
            <a:off x="710287" y="3573355"/>
            <a:ext cx="10695213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0000"/>
              </a:lnSpc>
            </a:pPr>
            <a:r>
              <a:rPr lang="th-TH" sz="4800" b="1" dirty="0">
                <a:solidFill>
                  <a:srgbClr val="FFFF99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ถ้าไม่เกิด</a:t>
            </a:r>
            <a:r>
              <a:rPr lang="th-TH" sz="4800" b="1" dirty="0">
                <a:latin typeface="CordiaUPC" panose="020B0304020202020204" pitchFamily="34" charset="-34"/>
                <a:cs typeface="CordiaUPC" panose="020B0304020202020204" pitchFamily="34" charset="-34"/>
              </a:rPr>
              <a:t>.........</a:t>
            </a:r>
            <a:r>
              <a:rPr lang="th-TH" sz="4800" b="1" dirty="0">
                <a:solidFill>
                  <a:srgbClr val="FFFF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การรวมตัว  </a:t>
            </a:r>
            <a:r>
              <a:rPr lang="th-TH" sz="4800" b="1" dirty="0">
                <a:solidFill>
                  <a:srgbClr val="FF66FF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ร่วม</a:t>
            </a:r>
            <a:r>
              <a:rPr lang="th-TH" sz="4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ใจ  </a:t>
            </a:r>
            <a:r>
              <a:rPr lang="th-TH" sz="4800" b="1" dirty="0">
                <a:solidFill>
                  <a:srgbClr val="FF66FF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ร่วม</a:t>
            </a:r>
            <a:r>
              <a:rPr lang="th-TH" sz="4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พลัง  </a:t>
            </a:r>
            <a:r>
              <a:rPr lang="th-TH" sz="4800" b="1" dirty="0">
                <a:solidFill>
                  <a:srgbClr val="FF66FF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ร่วม</a:t>
            </a:r>
            <a:r>
              <a:rPr lang="th-TH" sz="4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คิด</a:t>
            </a:r>
          </a:p>
          <a:p>
            <a:pPr lvl="0">
              <a:lnSpc>
                <a:spcPct val="80000"/>
              </a:lnSpc>
            </a:pPr>
            <a:r>
              <a:rPr lang="th-TH" sz="4800" b="1" dirty="0">
                <a:solidFill>
                  <a:srgbClr val="FF66FF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ร่วม</a:t>
            </a:r>
            <a:r>
              <a:rPr lang="th-TH" sz="4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ทำและ</a:t>
            </a:r>
            <a:r>
              <a:rPr lang="th-TH" sz="4800" b="1" dirty="0">
                <a:solidFill>
                  <a:srgbClr val="FF66FF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ร่วม</a:t>
            </a:r>
            <a:r>
              <a:rPr lang="th-TH" sz="4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เรียนรู้ของ</a:t>
            </a:r>
            <a:r>
              <a:rPr lang="th-TH" sz="4800" b="1" dirty="0">
                <a:solidFill>
                  <a:srgbClr val="FFFF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ครู</a:t>
            </a:r>
            <a:r>
              <a:rPr lang="th-TH" sz="4800" b="1" dirty="0">
                <a:latin typeface="CordiaUPC" panose="020B0304020202020204" pitchFamily="34" charset="-34"/>
                <a:cs typeface="CordiaUPC" panose="020B0304020202020204" pitchFamily="34" charset="-34"/>
              </a:rPr>
              <a:t>  </a:t>
            </a:r>
            <a:r>
              <a:rPr lang="th-TH" sz="4800" b="1" dirty="0">
                <a:solidFill>
                  <a:srgbClr val="FFFF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ผู้บริหาร</a:t>
            </a:r>
            <a:r>
              <a:rPr lang="th-TH" sz="4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และ</a:t>
            </a:r>
            <a:r>
              <a:rPr lang="th-TH" sz="4800" b="1" dirty="0">
                <a:solidFill>
                  <a:srgbClr val="FFFF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ศึกษานิเทศก์</a:t>
            </a:r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xmlns="" id="{DBB0D825-8E6C-434A-8E32-B07C9322853B}"/>
              </a:ext>
            </a:extLst>
          </p:cNvPr>
          <p:cNvSpPr/>
          <p:nvPr/>
        </p:nvSpPr>
        <p:spPr>
          <a:xfrm>
            <a:off x="449032" y="4767475"/>
            <a:ext cx="10638065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</a:pPr>
            <a:r>
              <a:rPr lang="th-TH" sz="4800" b="1" dirty="0">
                <a:latin typeface="CordiaUPC" panose="020B0304020202020204" pitchFamily="34" charset="-34"/>
                <a:cs typeface="CordiaUPC" panose="020B0304020202020204" pitchFamily="34" charset="-34"/>
              </a:rPr>
              <a:t>  </a:t>
            </a:r>
            <a:r>
              <a:rPr lang="th-TH" sz="48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บน</a:t>
            </a:r>
            <a:r>
              <a:rPr lang="th-TH" sz="4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พื้นฐานความสัมพันธ์แบบ</a:t>
            </a:r>
            <a:r>
              <a:rPr lang="th-TH" sz="4800" b="1" dirty="0">
                <a:solidFill>
                  <a:srgbClr val="00FF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กัลยาณมิตร</a:t>
            </a:r>
            <a:r>
              <a:rPr lang="th-TH" sz="4800" b="1" dirty="0">
                <a:latin typeface="CordiaUPC" panose="020B0304020202020204" pitchFamily="34" charset="-34"/>
                <a:cs typeface="CordiaUPC" panose="020B0304020202020204" pitchFamily="34" charset="-34"/>
              </a:rPr>
              <a:t>   </a:t>
            </a:r>
            <a:r>
              <a:rPr lang="th-TH" sz="4800" b="1" dirty="0">
                <a:solidFill>
                  <a:srgbClr val="FFFF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สู่คุณภาพ</a:t>
            </a:r>
          </a:p>
          <a:p>
            <a:pPr lvl="0">
              <a:lnSpc>
                <a:spcPct val="80000"/>
              </a:lnSpc>
            </a:pPr>
            <a:r>
              <a:rPr lang="th-TH" sz="4800" b="1" dirty="0">
                <a:latin typeface="CordiaUPC" panose="020B0304020202020204" pitchFamily="34" charset="-34"/>
                <a:cs typeface="CordiaUPC" panose="020B0304020202020204" pitchFamily="34" charset="-34"/>
              </a:rPr>
              <a:t>  </a:t>
            </a:r>
            <a:r>
              <a:rPr lang="th-TH" sz="4800" b="1" dirty="0">
                <a:solidFill>
                  <a:srgbClr val="FFFF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การจัดการเรียนรู้  </a:t>
            </a:r>
            <a:r>
              <a:rPr lang="th-TH" sz="4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ที่เน้นคุณภาพของผู้เรียนเป็นสำคัญ</a:t>
            </a:r>
            <a:endParaRPr lang="en-US" sz="48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xmlns="" id="{EF0737A0-BF6F-499A-BBC2-2EF3FA24E494}"/>
              </a:ext>
            </a:extLst>
          </p:cNvPr>
          <p:cNvSpPr txBox="1"/>
          <p:nvPr/>
        </p:nvSpPr>
        <p:spPr>
          <a:xfrm flipH="1">
            <a:off x="0" y="6279911"/>
            <a:ext cx="449032" cy="584775"/>
          </a:xfrm>
          <a:prstGeom prst="rect">
            <a:avLst/>
          </a:prstGeom>
          <a:noFill/>
          <a:ln>
            <a:solidFill>
              <a:schemeClr val="bg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 4</a:t>
            </a:r>
            <a:endParaRPr lang="th-TH" sz="32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7" name="ตัวแทนท้ายกระดาษ 6"/>
          <p:cNvSpPr>
            <a:spLocks noGrp="1"/>
          </p:cNvSpPr>
          <p:nvPr>
            <p:ph type="ftr" sz="quarter" idx="11"/>
          </p:nvPr>
        </p:nvSpPr>
        <p:spPr>
          <a:xfrm>
            <a:off x="6655724" y="6433912"/>
            <a:ext cx="5411358" cy="365125"/>
          </a:xfrm>
        </p:spPr>
        <p:txBody>
          <a:bodyPr/>
          <a:lstStyle/>
          <a:p>
            <a:pPr algn="r"/>
            <a:r>
              <a:rPr lang="th-TH" sz="1800" b="1" dirty="0" smtClean="0">
                <a:solidFill>
                  <a:schemeClr val="tx1">
                    <a:lumMod val="95000"/>
                  </a:schemeClr>
                </a:solidFill>
              </a:rPr>
              <a:t>เอมอร  รสเครือ</a:t>
            </a:r>
            <a:endParaRPr lang="th-TH" sz="1800" b="1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59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กลุ่ม 22">
            <a:extLst>
              <a:ext uri="{FF2B5EF4-FFF2-40B4-BE49-F238E27FC236}">
                <a16:creationId xmlns:a16="http://schemas.microsoft.com/office/drawing/2014/main" xmlns="" id="{F9E5F711-072B-4210-8EC8-BDBD4E26EE9A}"/>
              </a:ext>
            </a:extLst>
          </p:cNvPr>
          <p:cNvGrpSpPr/>
          <p:nvPr/>
        </p:nvGrpSpPr>
        <p:grpSpPr>
          <a:xfrm>
            <a:off x="1830848" y="1912915"/>
            <a:ext cx="9690592" cy="4226176"/>
            <a:chOff x="2120780" y="973346"/>
            <a:chExt cx="7784847" cy="4226176"/>
          </a:xfrm>
        </p:grpSpPr>
        <p:sp>
          <p:nvSpPr>
            <p:cNvPr id="13" name="สี่เหลี่ยมผืนผ้า: มุมมน 12">
              <a:extLst>
                <a:ext uri="{FF2B5EF4-FFF2-40B4-BE49-F238E27FC236}">
                  <a16:creationId xmlns:a16="http://schemas.microsoft.com/office/drawing/2014/main" xmlns="" id="{5D0EF955-C67D-42FF-A905-421C4BADA319}"/>
                </a:ext>
              </a:extLst>
            </p:cNvPr>
            <p:cNvSpPr/>
            <p:nvPr/>
          </p:nvSpPr>
          <p:spPr>
            <a:xfrm>
              <a:off x="5283928" y="2159784"/>
              <a:ext cx="4621699" cy="3039738"/>
            </a:xfrm>
            <a:prstGeom prst="roundRect">
              <a:avLst/>
            </a:prstGeom>
            <a:solidFill>
              <a:srgbClr val="321547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70000"/>
                </a:lnSpc>
              </a:pPr>
              <a:endParaRPr lang="en-US" sz="6600" b="1" dirty="0">
                <a:latin typeface="CordiaUPC" panose="020B0304020202020204" pitchFamily="34" charset="-34"/>
                <a:cs typeface="CordiaUPC" panose="020B0304020202020204" pitchFamily="34" charset="-34"/>
              </a:endParaRPr>
            </a:p>
            <a:p>
              <a:pPr algn="ctr">
                <a:lnSpc>
                  <a:spcPct val="70000"/>
                </a:lnSpc>
              </a:pPr>
              <a:r>
                <a:rPr lang="en-US" sz="6000" b="1" dirty="0">
                  <a:latin typeface="CordiaUPC" panose="020B0304020202020204" pitchFamily="34" charset="-34"/>
                  <a:cs typeface="CordiaUPC" panose="020B0304020202020204" pitchFamily="34" charset="-34"/>
                </a:rPr>
                <a:t>2) </a:t>
              </a:r>
              <a:r>
                <a:rPr lang="th-TH" sz="6000" b="1" dirty="0">
                  <a:latin typeface="CordiaUPC" panose="020B0304020202020204" pitchFamily="34" charset="-34"/>
                  <a:cs typeface="CordiaUPC" panose="020B0304020202020204" pitchFamily="34" charset="-34"/>
                </a:rPr>
                <a:t>ดำเนินการนิเทศ</a:t>
              </a:r>
            </a:p>
            <a:p>
              <a:pPr algn="ctr">
                <a:lnSpc>
                  <a:spcPct val="70000"/>
                </a:lnSpc>
              </a:pPr>
              <a:endParaRPr lang="th-TH" sz="3200" b="1" dirty="0">
                <a:latin typeface="CordiaUPC" panose="020B0304020202020204" pitchFamily="34" charset="-34"/>
                <a:cs typeface="CordiaUPC" panose="020B0304020202020204" pitchFamily="34" charset="-34"/>
              </a:endParaRPr>
            </a:p>
            <a:p>
              <a:pPr algn="ctr">
                <a:lnSpc>
                  <a:spcPct val="70000"/>
                </a:lnSpc>
              </a:pPr>
              <a:endParaRPr lang="th-TH" sz="6600" b="1" dirty="0">
                <a:latin typeface="CordiaUPC" panose="020B0304020202020204" pitchFamily="34" charset="-34"/>
                <a:cs typeface="CordiaUPC" panose="020B0304020202020204" pitchFamily="34" charset="-34"/>
              </a:endParaRPr>
            </a:p>
            <a:p>
              <a:pPr algn="ctr">
                <a:lnSpc>
                  <a:spcPct val="70000"/>
                </a:lnSpc>
              </a:pPr>
              <a:endParaRPr lang="th-TH" sz="6600" b="1" dirty="0">
                <a:latin typeface="CordiaUPC" panose="020B0304020202020204" pitchFamily="34" charset="-34"/>
                <a:cs typeface="CordiaUPC" panose="020B0304020202020204" pitchFamily="34" charset="-34"/>
              </a:endParaRPr>
            </a:p>
            <a:p>
              <a:pPr algn="ctr">
                <a:lnSpc>
                  <a:spcPct val="70000"/>
                </a:lnSpc>
              </a:pPr>
              <a:endParaRPr lang="th-TH" sz="6600" b="1" dirty="0">
                <a:latin typeface="CordiaUPC" panose="020B0304020202020204" pitchFamily="34" charset="-34"/>
                <a:cs typeface="CordiaUPC" panose="020B0304020202020204" pitchFamily="34" charset="-34"/>
              </a:endParaRPr>
            </a:p>
          </p:txBody>
        </p:sp>
        <p:cxnSp>
          <p:nvCxnSpPr>
            <p:cNvPr id="16" name="ลูกศรเชื่อมต่อแบบตรง 15">
              <a:extLst>
                <a:ext uri="{FF2B5EF4-FFF2-40B4-BE49-F238E27FC236}">
                  <a16:creationId xmlns:a16="http://schemas.microsoft.com/office/drawing/2014/main" xmlns="" id="{217BB0DA-6E0E-4ACB-9CF3-A620C8771AB0}"/>
                </a:ext>
              </a:extLst>
            </p:cNvPr>
            <p:cNvCxnSpPr>
              <a:cxnSpLocks/>
            </p:cNvCxnSpPr>
            <p:nvPr/>
          </p:nvCxnSpPr>
          <p:spPr>
            <a:xfrm>
              <a:off x="2120780" y="973346"/>
              <a:ext cx="3640183" cy="1773628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กลุ่ม 4">
            <a:extLst>
              <a:ext uri="{FF2B5EF4-FFF2-40B4-BE49-F238E27FC236}">
                <a16:creationId xmlns:a16="http://schemas.microsoft.com/office/drawing/2014/main" xmlns="" id="{575C7BB9-874D-4514-BD29-F364DF9B3B56}"/>
              </a:ext>
            </a:extLst>
          </p:cNvPr>
          <p:cNvGrpSpPr/>
          <p:nvPr/>
        </p:nvGrpSpPr>
        <p:grpSpPr>
          <a:xfrm>
            <a:off x="436037" y="2839777"/>
            <a:ext cx="5098776" cy="3537831"/>
            <a:chOff x="1338476" y="3407485"/>
            <a:chExt cx="5098776" cy="3224649"/>
          </a:xfrm>
        </p:grpSpPr>
        <p:sp>
          <p:nvSpPr>
            <p:cNvPr id="20" name="สี่เหลี่ยมผืนผ้า: มุมมน 19">
              <a:extLst>
                <a:ext uri="{FF2B5EF4-FFF2-40B4-BE49-F238E27FC236}">
                  <a16:creationId xmlns:a16="http://schemas.microsoft.com/office/drawing/2014/main" xmlns="" id="{5F885539-7A8E-493F-B529-39EFC833499C}"/>
                </a:ext>
              </a:extLst>
            </p:cNvPr>
            <p:cNvSpPr/>
            <p:nvPr/>
          </p:nvSpPr>
          <p:spPr>
            <a:xfrm>
              <a:off x="1338476" y="4402184"/>
              <a:ext cx="5098776" cy="2229950"/>
            </a:xfrm>
            <a:prstGeom prst="roundRect">
              <a:avLst/>
            </a:prstGeom>
            <a:solidFill>
              <a:srgbClr val="00002E"/>
            </a:solidFill>
            <a:ln>
              <a:solidFill>
                <a:schemeClr val="accent3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70000"/>
                </a:lnSpc>
              </a:pPr>
              <a:endParaRPr lang="en-US" sz="800" b="1" dirty="0">
                <a:latin typeface="CordiaUPC" panose="020B0304020202020204" pitchFamily="34" charset="-34"/>
                <a:cs typeface="CordiaUPC" panose="020B0304020202020204" pitchFamily="34" charset="-34"/>
              </a:endParaRPr>
            </a:p>
            <a:p>
              <a:pPr>
                <a:lnSpc>
                  <a:spcPct val="70000"/>
                </a:lnSpc>
              </a:pPr>
              <a:endParaRPr lang="en-US" sz="800" b="1" dirty="0">
                <a:latin typeface="CordiaUPC" panose="020B0304020202020204" pitchFamily="34" charset="-34"/>
                <a:cs typeface="CordiaUPC" panose="020B0304020202020204" pitchFamily="34" charset="-34"/>
              </a:endParaRPr>
            </a:p>
            <a:p>
              <a:pPr>
                <a:lnSpc>
                  <a:spcPct val="70000"/>
                </a:lnSpc>
              </a:pPr>
              <a:endParaRPr lang="en-US" sz="800" b="1" dirty="0">
                <a:latin typeface="CordiaUPC" panose="020B0304020202020204" pitchFamily="34" charset="-34"/>
                <a:cs typeface="CordiaUPC" panose="020B0304020202020204" pitchFamily="34" charset="-34"/>
              </a:endParaRPr>
            </a:p>
            <a:p>
              <a:pPr>
                <a:lnSpc>
                  <a:spcPct val="70000"/>
                </a:lnSpc>
              </a:pPr>
              <a:endParaRPr lang="en-US" sz="800" b="1" dirty="0">
                <a:latin typeface="CordiaUPC" panose="020B0304020202020204" pitchFamily="34" charset="-34"/>
                <a:cs typeface="CordiaUPC" panose="020B0304020202020204" pitchFamily="34" charset="-34"/>
              </a:endParaRPr>
            </a:p>
            <a:p>
              <a:pPr>
                <a:lnSpc>
                  <a:spcPct val="70000"/>
                </a:lnSpc>
              </a:pPr>
              <a:endParaRPr lang="en-US" sz="800" b="1" dirty="0">
                <a:latin typeface="CordiaUPC" panose="020B0304020202020204" pitchFamily="34" charset="-34"/>
                <a:cs typeface="CordiaUPC" panose="020B0304020202020204" pitchFamily="34" charset="-34"/>
              </a:endParaRPr>
            </a:p>
            <a:p>
              <a:pPr>
                <a:lnSpc>
                  <a:spcPct val="70000"/>
                </a:lnSpc>
              </a:pPr>
              <a:endParaRPr lang="en-US" sz="800" b="1" dirty="0">
                <a:latin typeface="CordiaUPC" panose="020B0304020202020204" pitchFamily="34" charset="-34"/>
                <a:cs typeface="CordiaUPC" panose="020B0304020202020204" pitchFamily="34" charset="-34"/>
              </a:endParaRPr>
            </a:p>
            <a:p>
              <a:pPr>
                <a:lnSpc>
                  <a:spcPct val="70000"/>
                </a:lnSpc>
              </a:pPr>
              <a:endParaRPr lang="en-US" sz="800" b="1" dirty="0">
                <a:latin typeface="CordiaUPC" panose="020B0304020202020204" pitchFamily="34" charset="-34"/>
                <a:cs typeface="CordiaUPC" panose="020B0304020202020204" pitchFamily="34" charset="-34"/>
              </a:endParaRPr>
            </a:p>
            <a:p>
              <a:pPr>
                <a:lnSpc>
                  <a:spcPct val="70000"/>
                </a:lnSpc>
              </a:pPr>
              <a:endParaRPr lang="en-US" sz="800" b="1" dirty="0">
                <a:latin typeface="CordiaUPC" panose="020B0304020202020204" pitchFamily="34" charset="-34"/>
                <a:cs typeface="CordiaUPC" panose="020B0304020202020204" pitchFamily="34" charset="-34"/>
              </a:endParaRPr>
            </a:p>
            <a:p>
              <a:pPr>
                <a:lnSpc>
                  <a:spcPct val="70000"/>
                </a:lnSpc>
              </a:pPr>
              <a:endParaRPr lang="en-US" sz="800" b="1" dirty="0">
                <a:latin typeface="CordiaUPC" panose="020B0304020202020204" pitchFamily="34" charset="-34"/>
                <a:cs typeface="CordiaUPC" panose="020B0304020202020204" pitchFamily="34" charset="-34"/>
              </a:endParaRPr>
            </a:p>
            <a:p>
              <a:pPr>
                <a:lnSpc>
                  <a:spcPct val="70000"/>
                </a:lnSpc>
              </a:pPr>
              <a:r>
                <a:rPr lang="en-US" sz="6000" b="1" dirty="0">
                  <a:latin typeface="CordiaUPC" panose="020B0304020202020204" pitchFamily="34" charset="-34"/>
                  <a:cs typeface="CordiaUPC" panose="020B0304020202020204" pitchFamily="34" charset="-34"/>
                </a:rPr>
                <a:t>3)</a:t>
              </a:r>
              <a:r>
                <a:rPr lang="th-TH" sz="6000" b="1" dirty="0" smtClean="0">
                  <a:latin typeface="CordiaUPC" panose="020B0304020202020204" pitchFamily="34" charset="-34"/>
                  <a:cs typeface="CordiaUPC" panose="020B0304020202020204" pitchFamily="34" charset="-34"/>
                </a:rPr>
                <a:t>สรุปผล</a:t>
              </a:r>
              <a:r>
                <a:rPr lang="th-TH" sz="6000" b="1" spc="-250" dirty="0" smtClean="0">
                  <a:latin typeface="CordiaUPC" panose="020B0304020202020204" pitchFamily="34" charset="-34"/>
                  <a:cs typeface="CordiaUPC" panose="020B0304020202020204" pitchFamily="34" charset="-34"/>
                </a:rPr>
                <a:t>รายงาน</a:t>
              </a:r>
              <a:r>
                <a:rPr lang="th-TH" sz="6000" b="1" spc="-250" dirty="0">
                  <a:latin typeface="CordiaUPC" panose="020B0304020202020204" pitchFamily="34" charset="-34"/>
                  <a:cs typeface="CordiaUPC" panose="020B0304020202020204" pitchFamily="34" charset="-34"/>
                </a:rPr>
                <a:t>ผล  </a:t>
              </a:r>
            </a:p>
            <a:p>
              <a:pPr>
                <a:lnSpc>
                  <a:spcPct val="70000"/>
                </a:lnSpc>
              </a:pPr>
              <a:r>
                <a:rPr lang="th-TH" sz="6000" b="1" spc="-250" dirty="0">
                  <a:latin typeface="CordiaUPC" panose="020B0304020202020204" pitchFamily="34" charset="-34"/>
                  <a:cs typeface="CordiaUPC" panose="020B0304020202020204" pitchFamily="34" charset="-34"/>
                </a:rPr>
                <a:t>             และ</a:t>
              </a:r>
            </a:p>
            <a:p>
              <a:pPr algn="ctr">
                <a:lnSpc>
                  <a:spcPct val="70000"/>
                </a:lnSpc>
              </a:pPr>
              <a:r>
                <a:rPr lang="th-TH" sz="6000" b="1" spc="-250" dirty="0">
                  <a:latin typeface="CordiaUPC" panose="020B0304020202020204" pitchFamily="34" charset="-34"/>
                  <a:cs typeface="CordiaUPC" panose="020B0304020202020204" pitchFamily="34" charset="-34"/>
                </a:rPr>
                <a:t>แลกเปลี่ยนเรียนรู้</a:t>
              </a:r>
            </a:p>
            <a:p>
              <a:pPr algn="ctr">
                <a:lnSpc>
                  <a:spcPct val="70000"/>
                </a:lnSpc>
              </a:pPr>
              <a:endParaRPr lang="th-TH" sz="6600" b="1" spc="-250" dirty="0">
                <a:latin typeface="CordiaUPC" panose="020B0304020202020204" pitchFamily="34" charset="-34"/>
                <a:cs typeface="CordiaUPC" panose="020B0304020202020204" pitchFamily="34" charset="-34"/>
              </a:endParaRPr>
            </a:p>
          </p:txBody>
        </p:sp>
        <p:cxnSp>
          <p:nvCxnSpPr>
            <p:cNvPr id="3" name="ลูกศรเชื่อมต่อแบบตรง 2">
              <a:extLst>
                <a:ext uri="{FF2B5EF4-FFF2-40B4-BE49-F238E27FC236}">
                  <a16:creationId xmlns:a16="http://schemas.microsoft.com/office/drawing/2014/main" xmlns="" id="{D0EB2CD7-AF05-4EDD-82F7-8C3335B3CC9F}"/>
                </a:ext>
              </a:extLst>
            </p:cNvPr>
            <p:cNvCxnSpPr/>
            <p:nvPr/>
          </p:nvCxnSpPr>
          <p:spPr>
            <a:xfrm>
              <a:off x="4108467" y="3407485"/>
              <a:ext cx="0" cy="1286092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xmlns="" id="{1DFFFD35-716B-40FB-9DB6-5DFC5F4A26E6}"/>
              </a:ext>
            </a:extLst>
          </p:cNvPr>
          <p:cNvGrpSpPr/>
          <p:nvPr/>
        </p:nvGrpSpPr>
        <p:grpSpPr>
          <a:xfrm>
            <a:off x="3895882" y="238943"/>
            <a:ext cx="7625558" cy="2654150"/>
            <a:chOff x="3895882" y="238943"/>
            <a:chExt cx="7625558" cy="2654150"/>
          </a:xfrm>
        </p:grpSpPr>
        <p:grpSp>
          <p:nvGrpSpPr>
            <p:cNvPr id="22" name="กลุ่ม 21">
              <a:extLst>
                <a:ext uri="{FF2B5EF4-FFF2-40B4-BE49-F238E27FC236}">
                  <a16:creationId xmlns:a16="http://schemas.microsoft.com/office/drawing/2014/main" xmlns="" id="{B3E36417-70B7-4560-A6F5-44232E01157E}"/>
                </a:ext>
              </a:extLst>
            </p:cNvPr>
            <p:cNvGrpSpPr/>
            <p:nvPr/>
          </p:nvGrpSpPr>
          <p:grpSpPr>
            <a:xfrm>
              <a:off x="3895882" y="238943"/>
              <a:ext cx="7625558" cy="2654150"/>
              <a:chOff x="4067411" y="627012"/>
              <a:chExt cx="7030757" cy="2373174"/>
            </a:xfrm>
          </p:grpSpPr>
          <p:sp>
            <p:nvSpPr>
              <p:cNvPr id="10" name="สี่เหลี่ยมผืนผ้า: มุมมน 9">
                <a:extLst>
                  <a:ext uri="{FF2B5EF4-FFF2-40B4-BE49-F238E27FC236}">
                    <a16:creationId xmlns:a16="http://schemas.microsoft.com/office/drawing/2014/main" xmlns="" id="{2E2D1AE5-F96B-47F2-A3C6-A993E2FECE0C}"/>
                  </a:ext>
                </a:extLst>
              </p:cNvPr>
              <p:cNvSpPr/>
              <p:nvPr/>
            </p:nvSpPr>
            <p:spPr>
              <a:xfrm>
                <a:off x="5793815" y="627012"/>
                <a:ext cx="5304353" cy="2373174"/>
              </a:xfrm>
              <a:prstGeom prst="roundRect">
                <a:avLst/>
              </a:prstGeom>
              <a:solidFill>
                <a:srgbClr val="00002E"/>
              </a:solidFill>
              <a:ln>
                <a:solidFill>
                  <a:schemeClr val="accent3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70000"/>
                  </a:lnSpc>
                </a:pPr>
                <a:r>
                  <a:rPr lang="en-US" sz="6000" b="1" dirty="0">
                    <a:latin typeface="CordiaUPC" panose="020B0304020202020204" pitchFamily="34" charset="-34"/>
                    <a:cs typeface="CordiaUPC" panose="020B0304020202020204" pitchFamily="34" charset="-34"/>
                  </a:rPr>
                  <a:t>1)</a:t>
                </a:r>
                <a:r>
                  <a:rPr lang="th-TH" sz="6000" b="1" dirty="0">
                    <a:latin typeface="CordiaUPC" panose="020B0304020202020204" pitchFamily="34" charset="-34"/>
                    <a:cs typeface="CordiaUPC" panose="020B0304020202020204" pitchFamily="34" charset="-34"/>
                  </a:rPr>
                  <a:t> การเตรียมการ  </a:t>
                </a:r>
              </a:p>
              <a:p>
                <a:pPr algn="ctr">
                  <a:lnSpc>
                    <a:spcPct val="70000"/>
                  </a:lnSpc>
                </a:pPr>
                <a:r>
                  <a:rPr lang="th-TH" sz="6000" b="1" dirty="0">
                    <a:latin typeface="CordiaUPC" panose="020B0304020202020204" pitchFamily="34" charset="-34"/>
                    <a:cs typeface="CordiaUPC" panose="020B0304020202020204" pitchFamily="34" charset="-34"/>
                  </a:rPr>
                  <a:t>   ก่อนการนิเทศ</a:t>
                </a:r>
              </a:p>
              <a:p>
                <a:pPr algn="ctr">
                  <a:lnSpc>
                    <a:spcPct val="70000"/>
                  </a:lnSpc>
                </a:pPr>
                <a:endParaRPr lang="th-TH" sz="6600" b="1" spc="-160" dirty="0">
                  <a:latin typeface="CordiaUPC" panose="020B0304020202020204" pitchFamily="34" charset="-34"/>
                  <a:cs typeface="CordiaUPC" panose="020B0304020202020204" pitchFamily="34" charset="-34"/>
                </a:endParaRPr>
              </a:p>
            </p:txBody>
          </p:sp>
          <p:cxnSp>
            <p:nvCxnSpPr>
              <p:cNvPr id="7" name="ลูกศรเชื่อมต่อแบบตรง 6">
                <a:extLst>
                  <a:ext uri="{FF2B5EF4-FFF2-40B4-BE49-F238E27FC236}">
                    <a16:creationId xmlns:a16="http://schemas.microsoft.com/office/drawing/2014/main" xmlns="" id="{0DFEBA60-ACBC-4C0D-9F33-983F3493A16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67411" y="1833147"/>
                <a:ext cx="2747386" cy="8708"/>
              </a:xfrm>
              <a:prstGeom prst="straightConnector1">
                <a:avLst/>
              </a:prstGeom>
              <a:ln w="38100"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" name="กล่องข้อความ 1">
              <a:extLst>
                <a:ext uri="{FF2B5EF4-FFF2-40B4-BE49-F238E27FC236}">
                  <a16:creationId xmlns:a16="http://schemas.microsoft.com/office/drawing/2014/main" xmlns="" id="{3CB58108-B75B-41FC-8C8E-659C3A2CD644}"/>
                </a:ext>
              </a:extLst>
            </p:cNvPr>
            <p:cNvSpPr txBox="1"/>
            <p:nvPr/>
          </p:nvSpPr>
          <p:spPr>
            <a:xfrm>
              <a:off x="5848896" y="1805733"/>
              <a:ext cx="564472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5400" b="1" dirty="0"/>
                <a:t>(ความรู้เรื่อง </a:t>
              </a:r>
              <a:r>
                <a:rPr lang="en-US" sz="5400" b="1" dirty="0">
                  <a:solidFill>
                    <a:srgbClr val="FFFF66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CS</a:t>
              </a:r>
              <a:r>
                <a:rPr lang="th-TH" sz="5400" b="1" dirty="0">
                  <a:solidFill>
                    <a:srgbClr val="FFFF66"/>
                  </a:solidFill>
                </a:rPr>
                <a:t> + </a:t>
              </a:r>
              <a:r>
                <a:rPr lang="en-US" sz="5400" b="1" dirty="0">
                  <a:solidFill>
                    <a:srgbClr val="FFFF66"/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Coding</a:t>
              </a:r>
              <a:r>
                <a:rPr lang="th-TH" sz="5400" b="1" dirty="0"/>
                <a:t>)</a:t>
              </a:r>
            </a:p>
          </p:txBody>
        </p:sp>
      </p:grp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xmlns="" id="{C20C0700-6AC1-4226-9C6B-AFEF16816BB9}"/>
              </a:ext>
            </a:extLst>
          </p:cNvPr>
          <p:cNvSpPr txBox="1"/>
          <p:nvPr/>
        </p:nvSpPr>
        <p:spPr>
          <a:xfrm flipH="1">
            <a:off x="-1" y="6279911"/>
            <a:ext cx="533399" cy="584775"/>
          </a:xfrm>
          <a:prstGeom prst="rect">
            <a:avLst/>
          </a:prstGeom>
          <a:noFill/>
          <a:ln>
            <a:solidFill>
              <a:schemeClr val="bg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 5</a:t>
            </a:r>
            <a:endParaRPr lang="th-TH" sz="32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xmlns="" id="{7E589F5A-18CA-47DB-A35A-E4EF218590AA}"/>
              </a:ext>
            </a:extLst>
          </p:cNvPr>
          <p:cNvSpPr txBox="1"/>
          <p:nvPr/>
        </p:nvSpPr>
        <p:spPr>
          <a:xfrm>
            <a:off x="5795942" y="4088995"/>
            <a:ext cx="5753100" cy="2128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th-TH" sz="5400" b="1" dirty="0">
                <a:solidFill>
                  <a:srgbClr val="FFFF99"/>
                </a:solidFill>
              </a:rPr>
              <a:t>    -</a:t>
            </a:r>
            <a:r>
              <a:rPr lang="th-TH" sz="5400" b="1" dirty="0">
                <a:solidFill>
                  <a:srgbClr val="FFC000"/>
                </a:solidFill>
              </a:rPr>
              <a:t>ศึกษารูปแบบ</a:t>
            </a:r>
            <a:r>
              <a:rPr lang="th-TH" sz="5400" b="1" dirty="0"/>
              <a:t>ให้เข้าใจ   </a:t>
            </a:r>
          </a:p>
          <a:p>
            <a:pPr>
              <a:lnSpc>
                <a:spcPct val="80000"/>
              </a:lnSpc>
            </a:pPr>
            <a:r>
              <a:rPr lang="th-TH" sz="5400" b="1" dirty="0">
                <a:solidFill>
                  <a:srgbClr val="FF99FF"/>
                </a:solidFill>
              </a:rPr>
              <a:t>    </a:t>
            </a:r>
            <a:r>
              <a:rPr lang="th-TH" sz="5400" b="1" spc="-150" dirty="0">
                <a:solidFill>
                  <a:srgbClr val="FF99FF"/>
                </a:solidFill>
              </a:rPr>
              <a:t>-</a:t>
            </a:r>
            <a:r>
              <a:rPr lang="th-TH" sz="5400" b="1" spc="-150" dirty="0">
                <a:solidFill>
                  <a:srgbClr val="00FFCC"/>
                </a:solidFill>
              </a:rPr>
              <a:t>เตรียม</a:t>
            </a:r>
            <a:r>
              <a:rPr lang="th-TH" sz="5400" b="1" spc="-150" dirty="0" smtClean="0">
                <a:solidFill>
                  <a:srgbClr val="00FFCC"/>
                </a:solidFill>
              </a:rPr>
              <a:t>เครื่องมือ</a:t>
            </a:r>
            <a:r>
              <a:rPr lang="th-TH" sz="5400" b="1" spc="-150" dirty="0" smtClean="0"/>
              <a:t>นิเทศ</a:t>
            </a:r>
          </a:p>
          <a:p>
            <a:pPr>
              <a:lnSpc>
                <a:spcPct val="80000"/>
              </a:lnSpc>
            </a:pPr>
            <a:r>
              <a:rPr lang="th-TH" sz="5400" b="1" spc="-150" dirty="0"/>
              <a:t> </a:t>
            </a:r>
            <a:r>
              <a:rPr lang="th-TH" sz="5400" b="1" spc="-150" dirty="0" smtClean="0"/>
              <a:t>     ให้</a:t>
            </a:r>
            <a:r>
              <a:rPr lang="th-TH" sz="5400" b="1" spc="-150" dirty="0"/>
              <a:t>พร้อม</a:t>
            </a:r>
          </a:p>
        </p:txBody>
      </p:sp>
      <p:sp>
        <p:nvSpPr>
          <p:cNvPr id="4" name="วงรี 3">
            <a:extLst>
              <a:ext uri="{FF2B5EF4-FFF2-40B4-BE49-F238E27FC236}">
                <a16:creationId xmlns:a16="http://schemas.microsoft.com/office/drawing/2014/main" xmlns="" id="{E337E27B-16BF-4C20-BD53-FA396B1F9FB9}"/>
              </a:ext>
            </a:extLst>
          </p:cNvPr>
          <p:cNvSpPr/>
          <p:nvPr/>
        </p:nvSpPr>
        <p:spPr>
          <a:xfrm>
            <a:off x="533398" y="575878"/>
            <a:ext cx="4533902" cy="2531065"/>
          </a:xfrm>
          <a:prstGeom prst="ellipse">
            <a:avLst/>
          </a:prstGeom>
          <a:solidFill>
            <a:srgbClr val="321547"/>
          </a:solidFill>
          <a:ln>
            <a:solidFill>
              <a:srgbClr val="00FFCC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th-TH" sz="900" b="1" spc="-120" dirty="0">
              <a:solidFill>
                <a:srgbClr val="FFFF00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algn="ctr">
              <a:lnSpc>
                <a:spcPct val="80000"/>
              </a:lnSpc>
            </a:pPr>
            <a:endParaRPr lang="th-TH" sz="900" b="1" spc="-120" dirty="0">
              <a:solidFill>
                <a:srgbClr val="FFFF00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algn="ctr">
              <a:lnSpc>
                <a:spcPct val="80000"/>
              </a:lnSpc>
            </a:pPr>
            <a:endParaRPr lang="th-TH" sz="900" b="1" spc="-120" dirty="0">
              <a:solidFill>
                <a:srgbClr val="FFFF00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algn="ctr">
              <a:lnSpc>
                <a:spcPct val="80000"/>
              </a:lnSpc>
            </a:pPr>
            <a:endParaRPr lang="th-TH" sz="900" b="1" spc="-120" dirty="0">
              <a:solidFill>
                <a:srgbClr val="FFFF00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algn="ctr">
              <a:lnSpc>
                <a:spcPct val="80000"/>
              </a:lnSpc>
            </a:pPr>
            <a:r>
              <a:rPr lang="th-TH" sz="6000" b="1" spc="-120" dirty="0">
                <a:solidFill>
                  <a:srgbClr val="FFFF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การ</a:t>
            </a:r>
            <a:r>
              <a:rPr lang="th-TH" sz="6000" b="1" spc="-120" dirty="0" smtClean="0">
                <a:solidFill>
                  <a:srgbClr val="FFFF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นิเทศด้วยกระบวนการ </a:t>
            </a:r>
            <a:r>
              <a:rPr lang="en-US" sz="6000" b="1" spc="-120" dirty="0">
                <a:solidFill>
                  <a:srgbClr val="FFFF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PLC</a:t>
            </a:r>
          </a:p>
          <a:p>
            <a:pPr algn="ctr">
              <a:lnSpc>
                <a:spcPct val="80000"/>
              </a:lnSpc>
            </a:pPr>
            <a:endParaRPr lang="th-TH" sz="1100" b="1" spc="-120" dirty="0">
              <a:solidFill>
                <a:srgbClr val="FFFF00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8" name="ตัวแทนท้ายกระดาษ 6"/>
          <p:cNvSpPr>
            <a:spLocks noGrp="1"/>
          </p:cNvSpPr>
          <p:nvPr>
            <p:ph type="ftr" sz="quarter" idx="11"/>
          </p:nvPr>
        </p:nvSpPr>
        <p:spPr>
          <a:xfrm>
            <a:off x="6655724" y="6433912"/>
            <a:ext cx="5411358" cy="365125"/>
          </a:xfrm>
        </p:spPr>
        <p:txBody>
          <a:bodyPr/>
          <a:lstStyle/>
          <a:p>
            <a:pPr algn="r"/>
            <a:r>
              <a:rPr lang="th-TH" sz="1800" b="1" dirty="0" smtClean="0">
                <a:solidFill>
                  <a:schemeClr val="tx1">
                    <a:lumMod val="95000"/>
                  </a:schemeClr>
                </a:solidFill>
              </a:rPr>
              <a:t>เอมอร  รสเครือ</a:t>
            </a:r>
            <a:endParaRPr lang="th-TH" sz="1800" b="1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24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xmlns="" id="{5413E110-CBC3-4B7E-92F3-E36AE0284B73}"/>
              </a:ext>
            </a:extLst>
          </p:cNvPr>
          <p:cNvSpPr txBox="1"/>
          <p:nvPr/>
        </p:nvSpPr>
        <p:spPr>
          <a:xfrm>
            <a:off x="1191230" y="172712"/>
            <a:ext cx="9291713" cy="1015663"/>
          </a:xfrm>
          <a:prstGeom prst="rect">
            <a:avLst/>
          </a:prstGeom>
          <a:solidFill>
            <a:srgbClr val="000048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th-TH" sz="6000" b="1" dirty="0">
                <a:latin typeface="CordiaUPC" panose="020B0304020202020204" pitchFamily="34" charset="-34"/>
                <a:cs typeface="CordiaUPC" panose="020B0304020202020204" pitchFamily="34" charset="-34"/>
              </a:rPr>
              <a:t> การขับเคลื่อนกระบวนการ</a:t>
            </a:r>
            <a:r>
              <a:rPr lang="en-US" sz="6000" b="1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sz="6000" b="1" dirty="0">
                <a:solidFill>
                  <a:srgbClr val="FFFF99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PLC</a:t>
            </a:r>
            <a:r>
              <a:rPr lang="th-TH" sz="6000" b="1" dirty="0">
                <a:solidFill>
                  <a:srgbClr val="FFFF99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sz="6000" b="1" dirty="0">
                <a:solidFill>
                  <a:srgbClr val="FF66FF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(</a:t>
            </a:r>
            <a:r>
              <a:rPr lang="th-TH" sz="6000" b="1" dirty="0" err="1">
                <a:solidFill>
                  <a:srgbClr val="FF66FF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สพฐ</a:t>
            </a:r>
            <a:r>
              <a:rPr lang="th-TH" sz="6000" b="1" dirty="0">
                <a:solidFill>
                  <a:srgbClr val="FF66FF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.</a:t>
            </a:r>
            <a:r>
              <a:rPr lang="en-US" sz="6000" b="1" dirty="0">
                <a:solidFill>
                  <a:srgbClr val="FF66FF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)</a:t>
            </a:r>
            <a:endParaRPr lang="th-TH" sz="6000" b="1" dirty="0">
              <a:solidFill>
                <a:srgbClr val="FF66FF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xmlns="" id="{A100DE12-C94C-48E7-8852-7040626B01CF}"/>
              </a:ext>
            </a:extLst>
          </p:cNvPr>
          <p:cNvSpPr/>
          <p:nvPr/>
        </p:nvSpPr>
        <p:spPr>
          <a:xfrm>
            <a:off x="996039" y="1332482"/>
            <a:ext cx="9846128" cy="908710"/>
          </a:xfrm>
          <a:prstGeom prst="rect">
            <a:avLst/>
          </a:prstGeom>
          <a:solidFill>
            <a:srgbClr val="36174D"/>
          </a:solidFill>
          <a:ln w="19050">
            <a:solidFill>
              <a:srgbClr val="FFFF66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endParaRPr lang="th-TH" sz="800" b="1" dirty="0">
              <a:solidFill>
                <a:srgbClr val="FFFF99"/>
              </a:solidFill>
              <a:latin typeface="CordiaUPC" panose="020B0304020202020204" pitchFamily="34" charset="-34"/>
              <a:ea typeface="Calibri" panose="020F0502020204030204" pitchFamily="34" charset="0"/>
              <a:cs typeface="CordiaUPC" panose="020B0304020202020204" pitchFamily="34" charset="-34"/>
            </a:endParaRPr>
          </a:p>
          <a:p>
            <a:pPr>
              <a:lnSpc>
                <a:spcPct val="70000"/>
              </a:lnSpc>
            </a:pPr>
            <a:endParaRPr lang="th-TH" sz="800" b="1" dirty="0">
              <a:solidFill>
                <a:srgbClr val="FFFF99"/>
              </a:solidFill>
              <a:latin typeface="CordiaUPC" panose="020B0304020202020204" pitchFamily="34" charset="-34"/>
              <a:ea typeface="Calibri" panose="020F0502020204030204" pitchFamily="34" charset="0"/>
              <a:cs typeface="CordiaUPC" panose="020B0304020202020204" pitchFamily="34" charset="-34"/>
            </a:endParaRPr>
          </a:p>
          <a:p>
            <a:pPr>
              <a:lnSpc>
                <a:spcPct val="70000"/>
              </a:lnSpc>
            </a:pPr>
            <a:r>
              <a:rPr lang="th-TH" sz="5400" b="1" dirty="0"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 </a:t>
            </a:r>
            <a:r>
              <a:rPr lang="en-US" sz="5400" b="1" dirty="0"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1)</a:t>
            </a:r>
            <a:r>
              <a:rPr lang="th-TH" sz="5400" b="1" dirty="0"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สร้างทีมงาน(</a:t>
            </a:r>
            <a:r>
              <a:rPr lang="en-US" sz="5400" b="1" dirty="0"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CS</a:t>
            </a:r>
            <a:r>
              <a:rPr lang="th-TH" sz="5400" b="1" dirty="0"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)</a:t>
            </a:r>
            <a:r>
              <a:rPr lang="en-US" sz="5400" b="1" dirty="0"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 </a:t>
            </a:r>
            <a:r>
              <a:rPr lang="th-TH" sz="5400" b="1" dirty="0"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และดำเนินการ </a:t>
            </a:r>
            <a:r>
              <a:rPr lang="en-US" sz="5400" b="1" dirty="0"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3 </a:t>
            </a:r>
            <a:r>
              <a:rPr lang="th-TH" sz="5400" b="1" dirty="0"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ระยะคือ </a:t>
            </a:r>
            <a:endParaRPr lang="th-TH" sz="54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xmlns="" id="{03ED973C-B2C6-4448-B017-C716B5BCE086}"/>
              </a:ext>
            </a:extLst>
          </p:cNvPr>
          <p:cNvSpPr txBox="1"/>
          <p:nvPr/>
        </p:nvSpPr>
        <p:spPr>
          <a:xfrm>
            <a:off x="191584" y="2381790"/>
            <a:ext cx="4512718" cy="4122667"/>
          </a:xfrm>
          <a:prstGeom prst="rect">
            <a:avLst/>
          </a:prstGeom>
          <a:solidFill>
            <a:srgbClr val="29123A"/>
          </a:solidFill>
          <a:ln>
            <a:solidFill>
              <a:srgbClr val="FF66FF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th-TH" sz="5400" b="1" dirty="0">
                <a:latin typeface="CordiaUPC" panose="020B0304020202020204" pitchFamily="34" charset="-34"/>
                <a:cs typeface="CordiaUPC" panose="020B0304020202020204" pitchFamily="34" charset="-34"/>
              </a:rPr>
              <a:t>        </a:t>
            </a:r>
            <a:r>
              <a:rPr lang="th-TH" sz="5400" b="1" dirty="0">
                <a:solidFill>
                  <a:srgbClr val="FFFF66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ระยะที่ </a:t>
            </a:r>
            <a:r>
              <a:rPr lang="en-US" sz="5400" b="1" dirty="0">
                <a:solidFill>
                  <a:srgbClr val="FFFF66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1</a:t>
            </a:r>
          </a:p>
          <a:p>
            <a:pPr>
              <a:lnSpc>
                <a:spcPct val="80000"/>
              </a:lnSpc>
            </a:pPr>
            <a:r>
              <a:rPr lang="en-US" sz="5400" b="1" dirty="0">
                <a:latin typeface="CordiaUPC" panose="020B0304020202020204" pitchFamily="34" charset="-34"/>
                <a:cs typeface="CordiaUPC" panose="020B0304020202020204" pitchFamily="34" charset="-34"/>
              </a:rPr>
              <a:t>2)</a:t>
            </a:r>
            <a:r>
              <a:rPr lang="th-TH" sz="54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ค้นหา</a:t>
            </a:r>
            <a:r>
              <a:rPr lang="th-TH" sz="54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ปัญหา  </a:t>
            </a:r>
            <a:endParaRPr lang="th-TH" sz="54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>
              <a:lnSpc>
                <a:spcPct val="80000"/>
              </a:lnSpc>
            </a:pPr>
            <a:r>
              <a:rPr lang="en-US" sz="5400" b="1" dirty="0">
                <a:latin typeface="CordiaUPC" panose="020B0304020202020204" pitchFamily="34" charset="-34"/>
                <a:cs typeface="CordiaUPC" panose="020B0304020202020204" pitchFamily="34" charset="-34"/>
              </a:rPr>
              <a:t>3)</a:t>
            </a:r>
            <a:r>
              <a:rPr lang="th-TH" sz="54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หาแนวทาง</a:t>
            </a:r>
          </a:p>
          <a:p>
            <a:pPr>
              <a:lnSpc>
                <a:spcPct val="80000"/>
              </a:lnSpc>
            </a:pPr>
            <a:r>
              <a:rPr lang="th-TH" sz="5400" b="1" dirty="0">
                <a:latin typeface="CordiaUPC" panose="020B0304020202020204" pitchFamily="34" charset="-34"/>
                <a:cs typeface="CordiaUPC" panose="020B0304020202020204" pitchFamily="34" charset="-34"/>
              </a:rPr>
              <a:t>   การแก้ปัญหา</a:t>
            </a:r>
          </a:p>
          <a:p>
            <a:pPr>
              <a:lnSpc>
                <a:spcPct val="80000"/>
              </a:lnSpc>
            </a:pPr>
            <a:r>
              <a:rPr lang="en-US" sz="5400" b="1" dirty="0">
                <a:latin typeface="CordiaUPC" panose="020B0304020202020204" pitchFamily="34" charset="-34"/>
                <a:cs typeface="CordiaUPC" panose="020B0304020202020204" pitchFamily="34" charset="-34"/>
              </a:rPr>
              <a:t>4)</a:t>
            </a:r>
            <a:r>
              <a:rPr lang="th-TH" sz="54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ออกแบบกิจกรรม</a:t>
            </a:r>
          </a:p>
          <a:p>
            <a:pPr>
              <a:lnSpc>
                <a:spcPct val="80000"/>
              </a:lnSpc>
            </a:pPr>
            <a:r>
              <a:rPr lang="en-US" sz="5400" b="1" spc="-240" dirty="0">
                <a:latin typeface="CordiaUPC" panose="020B0304020202020204" pitchFamily="34" charset="-34"/>
                <a:cs typeface="CordiaUPC" panose="020B0304020202020204" pitchFamily="34" charset="-34"/>
              </a:rPr>
              <a:t>5)</a:t>
            </a:r>
            <a:r>
              <a:rPr lang="th-TH" sz="5400" b="1" spc="-240" dirty="0">
                <a:latin typeface="CordiaUPC" panose="020B0304020202020204" pitchFamily="34" charset="-34"/>
                <a:cs typeface="CordiaUPC" panose="020B0304020202020204" pitchFamily="34" charset="-34"/>
              </a:rPr>
              <a:t>แลกเปลี่ยนเสนอแนะ</a:t>
            </a:r>
            <a:endParaRPr lang="en-US" sz="5400" b="1" spc="-24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xmlns="" id="{6AA19ED2-021B-43BC-9E17-3DE017E04757}"/>
              </a:ext>
            </a:extLst>
          </p:cNvPr>
          <p:cNvSpPr txBox="1"/>
          <p:nvPr/>
        </p:nvSpPr>
        <p:spPr>
          <a:xfrm>
            <a:off x="4704302" y="2381790"/>
            <a:ext cx="3565491" cy="4081117"/>
          </a:xfrm>
          <a:prstGeom prst="rect">
            <a:avLst/>
          </a:prstGeom>
          <a:solidFill>
            <a:srgbClr val="29123A"/>
          </a:solidFill>
          <a:ln>
            <a:solidFill>
              <a:srgbClr val="FF66FF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th-TH" sz="5400" b="1" dirty="0">
                <a:latin typeface="CordiaUPC" panose="020B0304020202020204" pitchFamily="34" charset="-34"/>
                <a:cs typeface="CordiaUPC" panose="020B0304020202020204" pitchFamily="34" charset="-34"/>
              </a:rPr>
              <a:t>      </a:t>
            </a:r>
            <a:r>
              <a:rPr lang="th-TH" sz="5400" b="1" dirty="0">
                <a:solidFill>
                  <a:srgbClr val="FFFF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ระยะที่  </a:t>
            </a:r>
            <a:r>
              <a:rPr lang="en-US" sz="5400" b="1" dirty="0">
                <a:solidFill>
                  <a:srgbClr val="FFFF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2</a:t>
            </a:r>
          </a:p>
          <a:p>
            <a:pPr>
              <a:lnSpc>
                <a:spcPct val="80000"/>
              </a:lnSpc>
            </a:pPr>
            <a:r>
              <a:rPr lang="en-US" sz="5400" b="1" spc="-250" dirty="0">
                <a:latin typeface="CordiaUPC" panose="020B0304020202020204" pitchFamily="34" charset="-34"/>
                <a:cs typeface="CordiaUPC" panose="020B0304020202020204" pitchFamily="34" charset="-34"/>
              </a:rPr>
              <a:t>6)</a:t>
            </a:r>
            <a:r>
              <a:rPr lang="th-TH" sz="5400" b="1" spc="-250" dirty="0">
                <a:latin typeface="CordiaUPC" panose="020B0304020202020204" pitchFamily="34" charset="-34"/>
                <a:cs typeface="CordiaUPC" panose="020B0304020202020204" pitchFamily="34" charset="-34"/>
              </a:rPr>
              <a:t>นำสู่การปฏิบัติ</a:t>
            </a:r>
          </a:p>
          <a:p>
            <a:pPr>
              <a:lnSpc>
                <a:spcPct val="80000"/>
              </a:lnSpc>
            </a:pPr>
            <a:r>
              <a:rPr lang="th-TH" sz="5400" b="1" spc="-250" dirty="0">
                <a:latin typeface="CordiaUPC" panose="020B0304020202020204" pitchFamily="34" charset="-34"/>
                <a:cs typeface="CordiaUPC" panose="020B0304020202020204" pitchFamily="34" charset="-34"/>
              </a:rPr>
              <a:t>   จริง </a:t>
            </a:r>
            <a:r>
              <a:rPr lang="th-TH" sz="5400" b="1" spc="-25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(สังเกตการ</a:t>
            </a:r>
            <a:endParaRPr lang="th-TH" sz="5400" b="1" spc="-25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>
              <a:lnSpc>
                <a:spcPct val="80000"/>
              </a:lnSpc>
            </a:pPr>
            <a:r>
              <a:rPr lang="th-TH" sz="5400" b="1" spc="-250" dirty="0">
                <a:latin typeface="CordiaUPC" panose="020B0304020202020204" pitchFamily="34" charset="-34"/>
                <a:cs typeface="CordiaUPC" panose="020B0304020202020204" pitchFamily="34" charset="-34"/>
              </a:rPr>
              <a:t>  </a:t>
            </a:r>
            <a:r>
              <a:rPr lang="th-TH" sz="5400" b="1" spc="-25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จัดกิจกรรมและ </a:t>
            </a:r>
            <a:endParaRPr lang="th-TH" sz="5400" b="1" spc="-25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>
              <a:lnSpc>
                <a:spcPct val="80000"/>
              </a:lnSpc>
            </a:pPr>
            <a:r>
              <a:rPr lang="th-TH" sz="5400" b="1" spc="-250" dirty="0">
                <a:latin typeface="CordiaUPC" panose="020B0304020202020204" pitchFamily="34" charset="-34"/>
                <a:cs typeface="CordiaUPC" panose="020B0304020202020204" pitchFamily="34" charset="-34"/>
              </a:rPr>
              <a:t>  </a:t>
            </a:r>
            <a:r>
              <a:rPr lang="th-TH" sz="5400" b="1" spc="-25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การบันทึกข้อมูล</a:t>
            </a:r>
            <a:endParaRPr lang="th-TH" sz="5400" b="1" spc="-25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>
              <a:lnSpc>
                <a:spcPct val="80000"/>
              </a:lnSpc>
            </a:pPr>
            <a:r>
              <a:rPr lang="th-TH" sz="5400" b="1" spc="-250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sz="5400" b="1" spc="-25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 การปฏิบัติจริง)</a:t>
            </a:r>
            <a:endParaRPr lang="th-TH" sz="5400" b="1" spc="-25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xmlns="" id="{51A6BB56-EF4B-4D90-8EC6-5386B451A69A}"/>
              </a:ext>
            </a:extLst>
          </p:cNvPr>
          <p:cNvSpPr txBox="1"/>
          <p:nvPr/>
        </p:nvSpPr>
        <p:spPr>
          <a:xfrm>
            <a:off x="8269793" y="2385299"/>
            <a:ext cx="3687073" cy="4122667"/>
          </a:xfrm>
          <a:prstGeom prst="rect">
            <a:avLst/>
          </a:prstGeom>
          <a:solidFill>
            <a:srgbClr val="29123A"/>
          </a:solidFill>
          <a:ln>
            <a:solidFill>
              <a:srgbClr val="FF66FF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th-TH" b="1" dirty="0">
                <a:solidFill>
                  <a:srgbClr val="FFFF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       </a:t>
            </a:r>
            <a:r>
              <a:rPr lang="th-TH" sz="5400" b="1" dirty="0">
                <a:solidFill>
                  <a:srgbClr val="FFFF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ระยะที่  </a:t>
            </a:r>
            <a:r>
              <a:rPr lang="en-US" sz="5400" b="1" dirty="0">
                <a:solidFill>
                  <a:srgbClr val="FFFF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3</a:t>
            </a:r>
          </a:p>
          <a:p>
            <a:pPr>
              <a:lnSpc>
                <a:spcPct val="80000"/>
              </a:lnSpc>
            </a:pPr>
            <a:r>
              <a:rPr lang="en-US" sz="5400" b="1" dirty="0">
                <a:latin typeface="CordiaUPC" panose="020B0304020202020204" pitchFamily="34" charset="-34"/>
                <a:cs typeface="CordiaUPC" panose="020B0304020202020204" pitchFamily="34" charset="-34"/>
              </a:rPr>
              <a:t>7)</a:t>
            </a:r>
            <a:r>
              <a:rPr lang="th-TH" sz="54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ส</a:t>
            </a:r>
            <a:r>
              <a:rPr lang="th-TH" sz="5400" b="1" dirty="0"/>
              <a:t>ะท้อนผล</a:t>
            </a:r>
          </a:p>
          <a:p>
            <a:pPr>
              <a:lnSpc>
                <a:spcPct val="80000"/>
              </a:lnSpc>
            </a:pPr>
            <a:r>
              <a:rPr lang="th-TH" sz="5400" b="1" dirty="0"/>
              <a:t>   (สรุปผล    </a:t>
            </a:r>
          </a:p>
          <a:p>
            <a:pPr>
              <a:lnSpc>
                <a:spcPct val="80000"/>
              </a:lnSpc>
            </a:pPr>
            <a:r>
              <a:rPr lang="th-TH" sz="5400" b="1" spc="-150" dirty="0"/>
              <a:t>  อภิปราย</a:t>
            </a:r>
            <a:r>
              <a:rPr lang="th-TH" sz="5400" b="1" spc="-100" dirty="0"/>
              <a:t>ผล </a:t>
            </a:r>
          </a:p>
          <a:p>
            <a:pPr>
              <a:lnSpc>
                <a:spcPct val="80000"/>
              </a:lnSpc>
            </a:pPr>
            <a:r>
              <a:rPr lang="th-TH" sz="5400" b="1" spc="-100" dirty="0"/>
              <a:t>  และเสนอแนะ</a:t>
            </a:r>
          </a:p>
          <a:p>
            <a:pPr>
              <a:lnSpc>
                <a:spcPct val="80000"/>
              </a:lnSpc>
            </a:pPr>
            <a:r>
              <a:rPr lang="th-TH" sz="5400" b="1" spc="-100" dirty="0"/>
              <a:t>  แนวทางพัฒนา)</a:t>
            </a: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xmlns="" id="{3D28BC15-A88E-428C-8168-122C5235789D}"/>
              </a:ext>
            </a:extLst>
          </p:cNvPr>
          <p:cNvSpPr txBox="1"/>
          <p:nvPr/>
        </p:nvSpPr>
        <p:spPr>
          <a:xfrm flipH="1">
            <a:off x="15428" y="6413500"/>
            <a:ext cx="403671" cy="584775"/>
          </a:xfrm>
          <a:prstGeom prst="rect">
            <a:avLst/>
          </a:prstGeom>
          <a:noFill/>
          <a:ln>
            <a:solidFill>
              <a:schemeClr val="bg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6</a:t>
            </a:r>
            <a:endParaRPr lang="th-TH" sz="32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9" name="ตัวแทนท้ายกระดาษ 6"/>
          <p:cNvSpPr>
            <a:spLocks noGrp="1"/>
          </p:cNvSpPr>
          <p:nvPr>
            <p:ph type="ftr" sz="quarter" idx="11"/>
          </p:nvPr>
        </p:nvSpPr>
        <p:spPr>
          <a:xfrm>
            <a:off x="6655724" y="6433912"/>
            <a:ext cx="5411358" cy="365125"/>
          </a:xfrm>
        </p:spPr>
        <p:txBody>
          <a:bodyPr/>
          <a:lstStyle/>
          <a:p>
            <a:pPr algn="r"/>
            <a:r>
              <a:rPr lang="th-TH" sz="1800" b="1" dirty="0" smtClean="0">
                <a:solidFill>
                  <a:schemeClr val="tx1">
                    <a:lumMod val="95000"/>
                  </a:schemeClr>
                </a:solidFill>
              </a:rPr>
              <a:t>เอมอร  รสเครือ</a:t>
            </a:r>
            <a:endParaRPr lang="th-TH" sz="1800" b="1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38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: มุมมน 1">
            <a:extLst>
              <a:ext uri="{FF2B5EF4-FFF2-40B4-BE49-F238E27FC236}">
                <a16:creationId xmlns:a16="http://schemas.microsoft.com/office/drawing/2014/main" xmlns="" id="{C057F4DF-AB2B-484A-9C13-E4DA08D60256}"/>
              </a:ext>
            </a:extLst>
          </p:cNvPr>
          <p:cNvSpPr/>
          <p:nvPr/>
        </p:nvSpPr>
        <p:spPr>
          <a:xfrm>
            <a:off x="1502786" y="192780"/>
            <a:ext cx="8786191" cy="798454"/>
          </a:xfrm>
          <a:prstGeom prst="roundRect">
            <a:avLst/>
          </a:prstGeom>
          <a:solidFill>
            <a:srgbClr val="15052D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สถานการณ์จำลองการ</a:t>
            </a:r>
            <a:r>
              <a:rPr lang="th-TH" sz="5400" b="1" dirty="0">
                <a:solidFill>
                  <a:srgbClr val="FFFF66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นิเทศในชั้นเรียน</a:t>
            </a:r>
            <a:r>
              <a:rPr lang="th-TH" sz="5400" b="1" dirty="0">
                <a:solidFill>
                  <a:srgbClr val="FFFF99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</a:t>
            </a:r>
            <a:endParaRPr lang="th-TH" sz="5400" b="1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xmlns="" id="{CF2D7910-011E-4F7C-9AA5-CFD9615F2F0A}"/>
              </a:ext>
            </a:extLst>
          </p:cNvPr>
          <p:cNvSpPr/>
          <p:nvPr/>
        </p:nvSpPr>
        <p:spPr>
          <a:xfrm>
            <a:off x="981361" y="1192600"/>
            <a:ext cx="10150466" cy="5087310"/>
          </a:xfrm>
          <a:prstGeom prst="roundRect">
            <a:avLst/>
          </a:prstGeom>
          <a:solidFill>
            <a:srgbClr val="15052D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70000"/>
              </a:lnSpc>
            </a:pPr>
            <a:endParaRPr lang="en-US" sz="800" b="1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>
              <a:lnSpc>
                <a:spcPct val="70000"/>
              </a:lnSpc>
            </a:pPr>
            <a:r>
              <a:rPr lang="en-US" sz="48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1.</a:t>
            </a:r>
            <a:r>
              <a:rPr lang="th-TH" sz="48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ศึกษาสถานการณ์จากวีดิทัศน์เรื่องการจัดกิจกรรม</a:t>
            </a:r>
          </a:p>
          <a:p>
            <a:pPr>
              <a:lnSpc>
                <a:spcPct val="70000"/>
              </a:lnSpc>
            </a:pPr>
            <a:r>
              <a:rPr lang="th-TH" sz="48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วิทยาการคอมพิวเตอร์ +</a:t>
            </a:r>
            <a:r>
              <a:rPr lang="en-US" sz="48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Coding</a:t>
            </a:r>
            <a:r>
              <a:rPr lang="th-TH" sz="48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ชั้นอนุบาลปีที่ </a:t>
            </a:r>
            <a:r>
              <a:rPr lang="en-US" sz="48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3</a:t>
            </a:r>
          </a:p>
          <a:p>
            <a:pPr>
              <a:lnSpc>
                <a:spcPct val="70000"/>
              </a:lnSpc>
            </a:pPr>
            <a:r>
              <a:rPr lang="en-US" sz="48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2.</a:t>
            </a:r>
            <a:r>
              <a:rPr lang="th-TH" sz="48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ทุกกลุ่มตอบคำถามว่า เด็กเกิดการเรียนรู้</a:t>
            </a:r>
            <a:r>
              <a:rPr lang="th-TH" sz="4800" b="1" dirty="0">
                <a:solidFill>
                  <a:srgbClr val="FFFF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การคิด</a:t>
            </a:r>
          </a:p>
          <a:p>
            <a:pPr>
              <a:lnSpc>
                <a:spcPct val="70000"/>
              </a:lnSpc>
            </a:pPr>
            <a:r>
              <a:rPr lang="th-TH" sz="48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</a:t>
            </a:r>
            <a:r>
              <a:rPr lang="th-TH" sz="4800" b="1" dirty="0">
                <a:solidFill>
                  <a:srgbClr val="FFFF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เชิงคำนวณ </a:t>
            </a:r>
            <a:r>
              <a:rPr lang="th-TH" sz="48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และ </a:t>
            </a:r>
            <a:r>
              <a:rPr lang="en-US" sz="4800" b="1" dirty="0">
                <a:solidFill>
                  <a:srgbClr val="FFFF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Coding</a:t>
            </a:r>
            <a:r>
              <a:rPr lang="en-US" sz="48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sz="48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อย่างไร</a:t>
            </a:r>
            <a:endParaRPr lang="en-US" sz="4800" b="1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>
              <a:lnSpc>
                <a:spcPct val="70000"/>
              </a:lnSpc>
            </a:pPr>
            <a:r>
              <a:rPr lang="en-US" sz="48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3.</a:t>
            </a:r>
            <a:r>
              <a:rPr lang="th-TH" sz="4800" b="1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จา</a:t>
            </a:r>
            <a:r>
              <a:rPr lang="th-TH" sz="4800" b="1" dirty="0" err="1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กวีดิ</a:t>
            </a:r>
            <a:r>
              <a:rPr lang="th-TH" sz="4800" b="1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ทัศน์ </a:t>
            </a:r>
            <a:r>
              <a:rPr lang="th-TH" sz="4800" b="1" dirty="0">
                <a:solidFill>
                  <a:srgbClr val="FF99FF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พบปัญหาอะไร </a:t>
            </a:r>
            <a:r>
              <a:rPr lang="th-TH" sz="48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ให้ทุกกลุ่ม</a:t>
            </a:r>
            <a:r>
              <a:rPr lang="th-TH" sz="4800" b="1" dirty="0">
                <a:solidFill>
                  <a:srgbClr val="FFFF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ออกแบบ</a:t>
            </a:r>
          </a:p>
          <a:p>
            <a:pPr>
              <a:lnSpc>
                <a:spcPct val="70000"/>
              </a:lnSpc>
            </a:pPr>
            <a:r>
              <a:rPr lang="th-TH" sz="48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</a:t>
            </a:r>
            <a:r>
              <a:rPr lang="th-TH" sz="4800" b="1" dirty="0">
                <a:solidFill>
                  <a:srgbClr val="FFFF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การนิเทศด้วยกระบวนการ </a:t>
            </a:r>
            <a:r>
              <a:rPr lang="en-US" sz="4800" b="1" dirty="0">
                <a:solidFill>
                  <a:srgbClr val="FFFF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PLC</a:t>
            </a:r>
            <a:r>
              <a:rPr lang="th-TH" sz="4800" b="1" dirty="0">
                <a:solidFill>
                  <a:srgbClr val="FFFF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sz="48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เพียง </a:t>
            </a:r>
            <a:r>
              <a:rPr lang="en-US" sz="48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3 </a:t>
            </a:r>
            <a:r>
              <a:rPr lang="th-TH" sz="48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ขั้นตอน </a:t>
            </a:r>
            <a:endParaRPr lang="en-US" sz="4800" b="1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>
              <a:lnSpc>
                <a:spcPct val="70000"/>
              </a:lnSpc>
            </a:pPr>
            <a:r>
              <a:rPr lang="en-US" sz="48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1) </a:t>
            </a:r>
            <a:r>
              <a:rPr lang="th-TH" sz="48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ค้นหาปัญหาจากวีดิทัศน์</a:t>
            </a:r>
          </a:p>
          <a:p>
            <a:pPr>
              <a:lnSpc>
                <a:spcPct val="70000"/>
              </a:lnSpc>
            </a:pPr>
            <a:r>
              <a:rPr lang="th-TH" sz="48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</a:t>
            </a:r>
            <a:r>
              <a:rPr lang="en-US" sz="48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2) </a:t>
            </a:r>
            <a:r>
              <a:rPr lang="th-TH" sz="4800" b="1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หาแนวทางการแก้ปัญหา </a:t>
            </a:r>
            <a:endParaRPr lang="en-US" sz="4800" b="1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>
              <a:lnSpc>
                <a:spcPct val="70000"/>
              </a:lnSpc>
            </a:pPr>
            <a:r>
              <a:rPr lang="en-US" sz="48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   3) </a:t>
            </a:r>
            <a:r>
              <a:rPr lang="th-TH" sz="4800" b="1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ออกแบบ</a:t>
            </a:r>
            <a:r>
              <a:rPr lang="th-TH" sz="4800" b="1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กิจกรรมเพื่อแก้ปัญหา </a:t>
            </a:r>
            <a:endParaRPr lang="th-TH" sz="4800" b="1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xmlns="" id="{849D8368-A1D4-482C-8EE9-5B5558A53798}"/>
              </a:ext>
            </a:extLst>
          </p:cNvPr>
          <p:cNvSpPr txBox="1"/>
          <p:nvPr/>
        </p:nvSpPr>
        <p:spPr>
          <a:xfrm flipH="1">
            <a:off x="-2" y="6279910"/>
            <a:ext cx="457201" cy="584775"/>
          </a:xfrm>
          <a:prstGeom prst="rect">
            <a:avLst/>
          </a:prstGeom>
          <a:noFill/>
          <a:ln>
            <a:solidFill>
              <a:schemeClr val="bg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 7</a:t>
            </a:r>
            <a:endParaRPr lang="th-TH" sz="32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6" name="ตัวแทนท้ายกระดาษ 6"/>
          <p:cNvSpPr>
            <a:spLocks noGrp="1"/>
          </p:cNvSpPr>
          <p:nvPr>
            <p:ph type="ftr" sz="quarter" idx="11"/>
          </p:nvPr>
        </p:nvSpPr>
        <p:spPr>
          <a:xfrm>
            <a:off x="6655724" y="6433912"/>
            <a:ext cx="5411358" cy="365125"/>
          </a:xfrm>
        </p:spPr>
        <p:txBody>
          <a:bodyPr/>
          <a:lstStyle/>
          <a:p>
            <a:pPr algn="r"/>
            <a:r>
              <a:rPr lang="th-TH" sz="1800" b="1" dirty="0" smtClean="0">
                <a:solidFill>
                  <a:schemeClr val="tx1">
                    <a:lumMod val="95000"/>
                  </a:schemeClr>
                </a:solidFill>
              </a:rPr>
              <a:t>เอมอร  รสเครือ</a:t>
            </a:r>
            <a:endParaRPr lang="th-TH" sz="1800" b="1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5450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6027"/>
              </p:ext>
            </p:extLst>
          </p:nvPr>
        </p:nvGraphicFramePr>
        <p:xfrm>
          <a:off x="177800" y="203200"/>
          <a:ext cx="11798300" cy="5943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00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06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953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57200">
                <a:tc rowSpan="2">
                  <a:txBody>
                    <a:bodyPr/>
                    <a:lstStyle/>
                    <a:p>
                      <a:endParaRPr lang="th-TH" sz="8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th-TH" sz="8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th-TH" sz="8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th-TH" sz="800" b="1" baseline="0" dirty="0" smtClean="0">
                          <a:solidFill>
                            <a:schemeClr val="tx1"/>
                          </a:solidFill>
                        </a:rPr>
                        <a:t>                                        </a:t>
                      </a:r>
                      <a:r>
                        <a:rPr lang="th-TH" sz="3600" b="1" dirty="0" smtClean="0">
                          <a:solidFill>
                            <a:schemeClr val="tx1"/>
                          </a:solidFill>
                        </a:rPr>
                        <a:t>กิจกรรม</a:t>
                      </a:r>
                      <a:endParaRPr lang="th-TH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2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3600" dirty="0" smtClean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บทบาท</a:t>
                      </a:r>
                      <a:endParaRPr lang="th-TH" sz="3600" dirty="0">
                        <a:solidFill>
                          <a:schemeClr val="tx1"/>
                        </a:solidFill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2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th-TH" sz="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th-TH" sz="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th-TH" sz="8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th-TH" sz="800" baseline="0" dirty="0" smtClean="0">
                          <a:solidFill>
                            <a:schemeClr val="tx1"/>
                          </a:solidFill>
                        </a:rPr>
                        <a:t>            </a:t>
                      </a:r>
                      <a:r>
                        <a:rPr lang="th-TH" sz="3600" dirty="0" smtClean="0">
                          <a:solidFill>
                            <a:schemeClr val="tx1"/>
                          </a:solidFill>
                        </a:rPr>
                        <a:t>ผลที่ได้</a:t>
                      </a:r>
                      <a:endParaRPr lang="th-TH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9920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600" b="1" dirty="0" smtClean="0">
                          <a:solidFill>
                            <a:schemeClr val="tx1"/>
                          </a:solidFill>
                          <a:cs typeface="+mn-cs"/>
                        </a:rPr>
                        <a:t>ศึกษานิเทศก์</a:t>
                      </a:r>
                      <a:endParaRPr lang="th-TH" sz="3600" b="1" dirty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2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3600" b="1" dirty="0" smtClean="0">
                          <a:solidFill>
                            <a:schemeClr val="tx1"/>
                          </a:solidFill>
                        </a:rPr>
                        <a:t> ชุมชนการเรียนรู้ทางวิชาชีพ </a:t>
                      </a:r>
                      <a:r>
                        <a:rPr lang="th-TH" sz="3600" b="1" dirty="0" smtClean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(</a:t>
                      </a: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PLC</a:t>
                      </a:r>
                      <a:r>
                        <a:rPr lang="th-TH" sz="3600" b="1" dirty="0" smtClean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)</a:t>
                      </a:r>
                      <a:endParaRPr lang="th-TH" sz="3600" b="1" dirty="0">
                        <a:solidFill>
                          <a:schemeClr val="tx1"/>
                        </a:solidFill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2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93918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1.</a:t>
                      </a:r>
                      <a:r>
                        <a:rPr lang="th-TH" sz="3600" dirty="0" smtClean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ค้นหาปัญหา</a:t>
                      </a:r>
                    </a:p>
                    <a:p>
                      <a:r>
                        <a:rPr lang="th-TH" sz="3600" baseline="0" dirty="0" smtClean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  (จา</a:t>
                      </a:r>
                      <a:r>
                        <a:rPr lang="th-TH" sz="3600" baseline="0" dirty="0" err="1" smtClean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กวีดิ</a:t>
                      </a:r>
                      <a:r>
                        <a:rPr lang="th-TH" sz="3600" baseline="0" dirty="0" smtClean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ทัศน์)</a:t>
                      </a:r>
                      <a:endParaRPr lang="th-TH" sz="3600" dirty="0">
                        <a:solidFill>
                          <a:schemeClr val="tx1"/>
                        </a:solidFill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2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3600" b="1" baseline="0" dirty="0" smtClean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วิธีการให้ครู</a:t>
                      </a:r>
                    </a:p>
                    <a:p>
                      <a:r>
                        <a:rPr lang="th-TH" sz="3600" b="1" dirty="0" smtClean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ค้นหาปัญหา</a:t>
                      </a:r>
                    </a:p>
                    <a:p>
                      <a:endParaRPr lang="th-TH" sz="3600" b="1" dirty="0">
                        <a:solidFill>
                          <a:schemeClr val="tx1"/>
                        </a:solidFill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2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3600" b="1" dirty="0" smtClean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 สมาชิก</a:t>
                      </a:r>
                      <a:r>
                        <a:rPr lang="th-TH" sz="3600" b="1" baseline="0" dirty="0" smtClean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 </a:t>
                      </a:r>
                      <a:r>
                        <a:rPr lang="en-US" sz="3600" b="1" baseline="0" dirty="0" smtClean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PLC </a:t>
                      </a:r>
                      <a:r>
                        <a:rPr lang="th-TH" sz="3600" b="1" baseline="0" dirty="0" smtClean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ดำเนินการ</a:t>
                      </a:r>
                      <a:endParaRPr lang="th-TH" sz="3600" b="1" dirty="0" smtClean="0">
                        <a:solidFill>
                          <a:schemeClr val="tx1"/>
                        </a:solidFill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  <a:p>
                      <a:r>
                        <a:rPr lang="th-TH" sz="3600" b="1" dirty="0" smtClean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 ค้นหาปัญหาอย่างไร</a:t>
                      </a:r>
                      <a:endParaRPr lang="th-TH" sz="3600" b="1" dirty="0">
                        <a:solidFill>
                          <a:schemeClr val="tx1"/>
                        </a:solidFill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2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3600" b="1" dirty="0" smtClean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ปัญหาแท้</a:t>
                      </a:r>
                    </a:p>
                    <a:p>
                      <a:r>
                        <a:rPr lang="th-TH" sz="3600" b="1" dirty="0" smtClean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คืออะไร</a:t>
                      </a:r>
                      <a:endParaRPr lang="th-TH" sz="3600" b="1" dirty="0">
                        <a:solidFill>
                          <a:schemeClr val="tx1"/>
                        </a:solidFill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93918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2.</a:t>
                      </a:r>
                      <a:r>
                        <a:rPr lang="th-TH" sz="3600" dirty="0" smtClean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หาแนวทาง</a:t>
                      </a:r>
                    </a:p>
                    <a:p>
                      <a:r>
                        <a:rPr lang="th-TH" sz="3600" baseline="0" dirty="0" smtClean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   การแก้ปัญหา</a:t>
                      </a:r>
                      <a:endParaRPr lang="th-TH" sz="3600" dirty="0">
                        <a:solidFill>
                          <a:schemeClr val="tx1"/>
                        </a:solidFill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2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3600" b="1" baseline="0" dirty="0" smtClean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   ..............</a:t>
                      </a:r>
                      <a:endParaRPr lang="th-TH" sz="3600" b="1" dirty="0">
                        <a:solidFill>
                          <a:schemeClr val="tx1"/>
                        </a:solidFill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2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3600" b="1" dirty="0" smtClean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  .........................</a:t>
                      </a:r>
                      <a:endParaRPr lang="th-TH" sz="3600" b="1" dirty="0">
                        <a:solidFill>
                          <a:schemeClr val="tx1"/>
                        </a:solidFill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2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3600" dirty="0" smtClean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...............</a:t>
                      </a:r>
                      <a:endParaRPr lang="th-TH" sz="3600" dirty="0">
                        <a:solidFill>
                          <a:schemeClr val="tx1"/>
                        </a:solidFill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93918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3.</a:t>
                      </a:r>
                      <a:r>
                        <a:rPr lang="th-TH" sz="3600" dirty="0" smtClean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ออกแบบ</a:t>
                      </a:r>
                    </a:p>
                    <a:p>
                      <a:r>
                        <a:rPr lang="th-TH" sz="3600" dirty="0" smtClean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   กิจกรรมเพื่อ</a:t>
                      </a:r>
                    </a:p>
                    <a:p>
                      <a:r>
                        <a:rPr lang="th-TH" sz="3600" baseline="0" dirty="0" smtClean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   แก้ปัญหา</a:t>
                      </a:r>
                      <a:endParaRPr lang="th-TH" sz="3600" dirty="0">
                        <a:solidFill>
                          <a:schemeClr val="tx1"/>
                        </a:solidFill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2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3600" dirty="0" smtClean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   ...............</a:t>
                      </a:r>
                      <a:endParaRPr lang="th-TH" sz="3600" dirty="0">
                        <a:solidFill>
                          <a:schemeClr val="tx1"/>
                        </a:solidFill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2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3600" dirty="0" smtClean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  .........................</a:t>
                      </a:r>
                      <a:endParaRPr lang="th-TH" sz="3600" dirty="0">
                        <a:solidFill>
                          <a:schemeClr val="tx1"/>
                        </a:solidFill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2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3600" dirty="0" smtClean="0">
                          <a:solidFill>
                            <a:schemeClr val="tx1"/>
                          </a:solidFill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...............</a:t>
                      </a:r>
                      <a:endParaRPr lang="th-TH" sz="3600" dirty="0">
                        <a:solidFill>
                          <a:schemeClr val="tx1"/>
                        </a:solidFill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xmlns="" id="{849D8368-A1D4-482C-8EE9-5B5558A53798}"/>
              </a:ext>
            </a:extLst>
          </p:cNvPr>
          <p:cNvSpPr txBox="1"/>
          <p:nvPr/>
        </p:nvSpPr>
        <p:spPr>
          <a:xfrm flipH="1">
            <a:off x="-2" y="6279910"/>
            <a:ext cx="457201" cy="584775"/>
          </a:xfrm>
          <a:prstGeom prst="rect">
            <a:avLst/>
          </a:prstGeom>
          <a:noFill/>
          <a:ln>
            <a:solidFill>
              <a:schemeClr val="bg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 8</a:t>
            </a:r>
            <a:endParaRPr lang="th-TH" sz="32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4" name="ตัวแทนท้ายกระดาษ 6"/>
          <p:cNvSpPr>
            <a:spLocks noGrp="1"/>
          </p:cNvSpPr>
          <p:nvPr>
            <p:ph type="ftr" sz="quarter" idx="11"/>
          </p:nvPr>
        </p:nvSpPr>
        <p:spPr>
          <a:xfrm>
            <a:off x="6655724" y="6433912"/>
            <a:ext cx="5411358" cy="365125"/>
          </a:xfrm>
        </p:spPr>
        <p:txBody>
          <a:bodyPr/>
          <a:lstStyle/>
          <a:p>
            <a:pPr algn="r"/>
            <a:r>
              <a:rPr lang="th-TH" sz="1800" b="1" dirty="0" smtClean="0">
                <a:solidFill>
                  <a:schemeClr val="tx1">
                    <a:lumMod val="95000"/>
                  </a:schemeClr>
                </a:solidFill>
              </a:rPr>
              <a:t>เอมอร  รสเครือ</a:t>
            </a:r>
            <a:endParaRPr lang="th-TH" sz="1800" b="1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90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5490</TotalTime>
  <Words>2134</Words>
  <Application>Microsoft Office PowerPoint</Application>
  <PresentationFormat>Widescreen</PresentationFormat>
  <Paragraphs>513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Cordia New</vt:lpstr>
      <vt:lpstr>CordiaUPC</vt:lpstr>
      <vt:lpstr>Avenir Next LT Pro</vt:lpstr>
      <vt:lpstr>Angsana New</vt:lpstr>
      <vt:lpstr>Calibri</vt:lpstr>
      <vt:lpstr>black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aimon rotkrua</dc:creator>
  <cp:lastModifiedBy>User</cp:lastModifiedBy>
  <cp:revision>621</cp:revision>
  <dcterms:created xsi:type="dcterms:W3CDTF">2019-12-18T10:40:11Z</dcterms:created>
  <dcterms:modified xsi:type="dcterms:W3CDTF">2020-04-03T03:17:02Z</dcterms:modified>
</cp:coreProperties>
</file>