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  <p:sldId id="265" r:id="rId11"/>
    <p:sldId id="279" r:id="rId12"/>
    <p:sldId id="266" r:id="rId13"/>
    <p:sldId id="267" r:id="rId14"/>
    <p:sldId id="280" r:id="rId15"/>
    <p:sldId id="281" r:id="rId16"/>
    <p:sldId id="268" r:id="rId17"/>
    <p:sldId id="269" r:id="rId18"/>
    <p:sldId id="270" r:id="rId19"/>
    <p:sldId id="282" r:id="rId20"/>
    <p:sldId id="283" r:id="rId21"/>
    <p:sldId id="271" r:id="rId22"/>
    <p:sldId id="272" r:id="rId23"/>
    <p:sldId id="273" r:id="rId24"/>
    <p:sldId id="284" r:id="rId25"/>
    <p:sldId id="274" r:id="rId26"/>
    <p:sldId id="285" r:id="rId27"/>
    <p:sldId id="275" r:id="rId28"/>
  </p:sldIdLst>
  <p:sldSz cx="12192000" cy="6858000"/>
  <p:notesSz cx="6858000" cy="9144000"/>
  <p:embeddedFontLst>
    <p:embeddedFont>
      <p:font typeface="Arial Unicode MS" panose="020B0604020202020204" pitchFamily="34" charset="-128"/>
      <p:regular r:id="rId29"/>
    </p:embeddedFont>
    <p:embeddedFont>
      <p:font typeface="Angsana New" panose="02020603050405020304" pitchFamily="18" charset="-34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DB Adman X" panose="02000506090000020004" pitchFamily="2" charset="-34"/>
      <p:regular r:id="rId40"/>
    </p:embeddedFont>
    <p:embeddedFont>
      <p:font typeface="Mitr Medium" panose="00000600000000000000" pitchFamily="2" charset="-34"/>
      <p:regular r:id="rId41"/>
    </p:embeddedFont>
    <p:embeddedFont>
      <p:font typeface="TH SarabunPSK" panose="020B0500040200020003" pitchFamily="34" charset="-34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มณีรัตน์ กวดขุนทด" initials="มก" lastIdx="1" clrIdx="0">
    <p:extLst>
      <p:ext uri="{19B8F6BF-5375-455C-9EA6-DF929625EA0E}">
        <p15:presenceInfo xmlns:p15="http://schemas.microsoft.com/office/powerpoint/2012/main" userId="599972733e795c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5C168F"/>
    <a:srgbClr val="FFD966"/>
    <a:srgbClr val="13446E"/>
    <a:srgbClr val="CC0000"/>
    <a:srgbClr val="9C5DDB"/>
    <a:srgbClr val="463DFB"/>
    <a:srgbClr val="665438"/>
    <a:srgbClr val="9E8358"/>
    <a:srgbClr val="DE0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18T18:41:09.808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E632ADA-F173-48FF-83D5-E3021DD30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3C2BCC34-ED48-4B3D-9840-33017BE11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6B760EB-96A6-469C-BFC7-65CB06CB6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290FB4F-6C18-4BDB-838A-9BC516DE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ECB3128-3CE7-4E38-8716-67E74933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8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CDB4E6-247B-44B5-BED3-638A47FF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FA2AA130-1383-4FA2-9C4A-85A810801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B222EE6-49DA-42A0-AEF9-0657020B1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E9B791A-D579-4489-A62B-6CD6EA57F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D1248F7-3DC9-4824-9063-0AEB5DAB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5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18DDA8DC-CAC8-4869-9BA5-BE0ECC4D8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A3F294B6-D1CA-4A75-A980-18F4710AD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55C4EA7-B522-4DC5-9491-7B7DDE8A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2FA77EA-14FE-4661-BBB7-2E740B80E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C2939C6-30DC-46CA-9FCE-39EDF926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38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28DE37-B583-4726-9BAF-C5CDC9C0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5F20389-E099-4BE4-B8F0-A48B76E0F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8A27017-AFA0-4ADC-852C-147D864F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FEE0CAB-1E16-4CB6-8CAD-B036FDDA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9CAFCD4-9384-4BCE-9277-F9A61442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4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C82D08-5D9D-4440-B8C7-0E2B5F5B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574CE58-0433-442F-98FB-9D4BA8AA6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A249EAB-7BC5-4AB6-A3B3-521165C8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2CE7FBF-1409-4D87-8F25-3E32B41A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297608F-249E-4BB2-97B7-E0677DB6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5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2919BE0-3DFA-49F7-ACCB-27DB7F784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AF92519-4B4F-43E3-9CDB-12099F0A1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0AF295C-B4FC-43AD-92BE-6CEF8E900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40CA05F5-D1B8-424E-AC4C-9E3B5A576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50526B8-4EEF-4620-8095-A28307EE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580DC01-1517-46CA-98EA-26637219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0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666805-DD66-4C5F-862E-E8EA6D55B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648B000-2501-4F8B-926E-D3488C955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85EC23D-501A-4861-AE1D-EB33680B2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2DA971E6-6DC6-4473-ADD9-5D1EFBB6A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3C3DE4B9-33E9-4E30-967F-C159DA271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F3AB5983-ACF2-42D1-A209-A997BEEE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7E9FBD3A-DB6C-4FFF-96DD-6F10FACAB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3D0F377B-99C0-450A-9D5D-E5E5A8BD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11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540A2B2-8926-4676-8618-E8B76586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A51B95D-717F-4B2E-A7C3-7FD92E9F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FAD77A7-2E21-40CD-87DB-76C00D2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442282F-4EAB-4DB9-BD7A-D75702C50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5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B231AF96-7583-4067-98BF-13BBFAD8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11B05D42-28CB-474C-8A64-151A0279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20C4E19-6E52-4C5C-94D0-A736EA7F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4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5BB03F-EB43-4841-9C9E-1E797B6A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988A2F7-EE7F-4238-AC25-0EC4672C2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E6DD705C-AADD-4006-BBF5-2F035D30F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2107F46-D0D2-4DED-8C52-EB9F7767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34EEF8B-D4E6-47C2-AD47-3EAC40E5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D183B3B-FCB6-4409-B79F-852E55BE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1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32B71D3-9282-4828-A61B-39A21B49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D7B7465F-B9D1-4D51-B44B-107884EAF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9897434-4708-4C13-83F4-38E8116E4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50B60D6-A0D1-447C-B5EF-C8EB17160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3721391-CD5A-4E80-9F75-2CF10852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6BBB28E-CC73-457A-9F29-B549A498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2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EDF5D68D-A487-43DE-8224-8BB7003E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1BF295A-633E-4E02-B98E-B14081F0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0D597F7-C55D-40A2-B90E-9E4D57150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A522B-BDA2-4597-BD5E-CC111F9DA61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E0C525E-3089-4BF8-B9A2-AD0A8B047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59D66AA-14F7-4C10-89B8-05110CA3C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9730-342B-485C-9C13-C28BEE2AC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1.emf"/><Relationship Id="rId7" Type="http://schemas.openxmlformats.org/officeDocument/2006/relationships/image" Target="../media/image58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1.emf"/><Relationship Id="rId7" Type="http://schemas.openxmlformats.org/officeDocument/2006/relationships/image" Target="../media/image76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png"/><Relationship Id="rId9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10" Type="http://schemas.openxmlformats.org/officeDocument/2006/relationships/image" Target="../media/image86.png"/><Relationship Id="rId4" Type="http://schemas.openxmlformats.org/officeDocument/2006/relationships/image" Target="../media/image80.JP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9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g"/><Relationship Id="rId7" Type="http://schemas.openxmlformats.org/officeDocument/2006/relationships/image" Target="../media/image9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09.JPG"/><Relationship Id="rId7" Type="http://schemas.openxmlformats.org/officeDocument/2006/relationships/image" Target="../media/image11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emf"/><Relationship Id="rId7" Type="http://schemas.openxmlformats.org/officeDocument/2006/relationships/image" Target="../media/image2.emf"/><Relationship Id="rId12" Type="http://schemas.openxmlformats.org/officeDocument/2006/relationships/image" Target="../media/image1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6.jpg"/><Relationship Id="rId5" Type="http://schemas.openxmlformats.org/officeDocument/2006/relationships/image" Target="../media/image8.emf"/><Relationship Id="rId10" Type="http://schemas.openxmlformats.org/officeDocument/2006/relationships/image" Target="../media/image15.jpg"/><Relationship Id="rId4" Type="http://schemas.openxmlformats.org/officeDocument/2006/relationships/image" Target="../media/image3.emf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FE54A0-0295-4750-B723-ED4538A2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29907A59-37A6-4146-ACFF-305A45ABA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2" y="2764446"/>
            <a:ext cx="1770695" cy="3065133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CC604112-0B96-4B6C-B76F-A20BFF73A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55" t="4948" r="4297" b="8287"/>
          <a:stretch/>
        </p:blipFill>
        <p:spPr>
          <a:xfrm>
            <a:off x="7679785" y="-1"/>
            <a:ext cx="4530499" cy="6858001"/>
          </a:xfrm>
          <a:prstGeom prst="rect">
            <a:avLst/>
          </a:prstGeom>
        </p:spPr>
      </p:pic>
      <p:sp>
        <p:nvSpPr>
          <p:cNvPr id="21" name="กล่องข้อความ 1">
            <a:extLst>
              <a:ext uri="{FF2B5EF4-FFF2-40B4-BE49-F238E27FC236}">
                <a16:creationId xmlns:a16="http://schemas.microsoft.com/office/drawing/2014/main" id="{973E8517-BB2D-4E27-A0BA-FBA4C02A402E}"/>
              </a:ext>
            </a:extLst>
          </p:cNvPr>
          <p:cNvSpPr txBox="1"/>
          <p:nvPr/>
        </p:nvSpPr>
        <p:spPr>
          <a:xfrm>
            <a:off x="1371805" y="1683315"/>
            <a:ext cx="81499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รายงานผลการปฏิบัติงาน</a:t>
            </a:r>
          </a:p>
          <a:p>
            <a:pPr algn="ctr"/>
            <a:r>
              <a:rPr lang="th-TH" sz="2800" b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ตามข้อตกลงในการพัฒนางาน (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PA)</a:t>
            </a:r>
            <a:endParaRPr lang="th-TH" sz="2800" b="1" dirty="0">
              <a:ln>
                <a:solidFill>
                  <a:schemeClr val="bg1"/>
                </a:solidFill>
              </a:ln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22" name="กล่องข้อความ 2">
            <a:extLst>
              <a:ext uri="{FF2B5EF4-FFF2-40B4-BE49-F238E27FC236}">
                <a16:creationId xmlns:a16="http://schemas.microsoft.com/office/drawing/2014/main" id="{495FF99E-CDF8-4802-AD20-9D8827EDE6AC}"/>
              </a:ext>
            </a:extLst>
          </p:cNvPr>
          <p:cNvSpPr txBox="1"/>
          <p:nvPr/>
        </p:nvSpPr>
        <p:spPr>
          <a:xfrm>
            <a:off x="2429443" y="3839052"/>
            <a:ext cx="58208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>
                <a:ln w="0"/>
                <a:solidFill>
                  <a:srgbClr val="9C5DDB"/>
                </a:solidFill>
                <a:effectLst>
                  <a:outerShdw blurRad="50800" dist="38100" dir="2700000" algn="tl" rotWithShape="0">
                    <a:prstClr val="black">
                      <a:alpha val="22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ประจำปีงบประมาณ 2565</a:t>
            </a:r>
          </a:p>
          <a:p>
            <a:pPr algn="ctr"/>
            <a:r>
              <a:rPr lang="th-TH" sz="2000" dirty="0">
                <a:ln w="0"/>
                <a:solidFill>
                  <a:srgbClr val="9C5DDB"/>
                </a:solidFill>
                <a:effectLst>
                  <a:outerShdw blurRad="50800" dist="38100" dir="2700000" algn="tl" rotWithShape="0">
                    <a:prstClr val="black">
                      <a:alpha val="22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(ระหว่างวันที่ 1 ตุลาคม 2564 – 30 กันยายน 2565)</a:t>
            </a:r>
          </a:p>
          <a:p>
            <a:pPr algn="ctr"/>
            <a:endParaRPr lang="en-US" sz="2000" dirty="0">
              <a:ln w="0"/>
              <a:solidFill>
                <a:srgbClr val="9C5DDB"/>
              </a:solidFill>
              <a:effectLst>
                <a:outerShdw blurRad="50800" dist="38100" dir="2700000" algn="tl" rotWithShape="0">
                  <a:prstClr val="black">
                    <a:alpha val="22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id="{6BCC5B31-90CC-4AC5-9DE5-EF81E232CF99}"/>
              </a:ext>
            </a:extLst>
          </p:cNvPr>
          <p:cNvSpPr/>
          <p:nvPr/>
        </p:nvSpPr>
        <p:spPr>
          <a:xfrm>
            <a:off x="2954099" y="3179241"/>
            <a:ext cx="4968509" cy="5690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E8358">
                  <a:tint val="66000"/>
                  <a:satMod val="160000"/>
                </a:srgbClr>
              </a:gs>
              <a:gs pos="50000">
                <a:srgbClr val="9E8358">
                  <a:tint val="44500"/>
                  <a:satMod val="160000"/>
                </a:srgbClr>
              </a:gs>
              <a:gs pos="100000">
                <a:srgbClr val="9E8358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C1A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กล่องข้อความ 2">
            <a:extLst>
              <a:ext uri="{FF2B5EF4-FFF2-40B4-BE49-F238E27FC236}">
                <a16:creationId xmlns:a16="http://schemas.microsoft.com/office/drawing/2014/main" id="{FEAC6236-8E97-4A80-A8FE-C8C346CD4032}"/>
              </a:ext>
            </a:extLst>
          </p:cNvPr>
          <p:cNvSpPr txBox="1"/>
          <p:nvPr/>
        </p:nvSpPr>
        <p:spPr>
          <a:xfrm>
            <a:off x="3170582" y="3141335"/>
            <a:ext cx="4528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4000" b="1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วิทยฐานะชำนาญการ</a:t>
            </a: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F6CAAB51-B4BC-4B71-B29D-BC58AADB6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99" y="303820"/>
            <a:ext cx="1449201" cy="14492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6" name="กล่องข้อความ 1">
            <a:extLst>
              <a:ext uri="{FF2B5EF4-FFF2-40B4-BE49-F238E27FC236}">
                <a16:creationId xmlns:a16="http://schemas.microsoft.com/office/drawing/2014/main" id="{35C8E85B-85E1-422D-A329-429A8539D157}"/>
              </a:ext>
            </a:extLst>
          </p:cNvPr>
          <p:cNvSpPr txBox="1"/>
          <p:nvPr/>
        </p:nvSpPr>
        <p:spPr>
          <a:xfrm>
            <a:off x="1740550" y="4586279"/>
            <a:ext cx="7173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นางสาวมณีรัตน์ กวดขุนทด</a:t>
            </a:r>
            <a:endParaRPr lang="th-TH" sz="2000" b="1" dirty="0">
              <a:ln>
                <a:solidFill>
                  <a:schemeClr val="bg1"/>
                </a:solidFill>
              </a:ln>
              <a:solidFill>
                <a:srgbClr val="9E835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27" name="สี่เหลี่ยมผืนผ้า: มุมมน 26">
            <a:extLst>
              <a:ext uri="{FF2B5EF4-FFF2-40B4-BE49-F238E27FC236}">
                <a16:creationId xmlns:a16="http://schemas.microsoft.com/office/drawing/2014/main" id="{0C27C958-4782-4A84-8392-BB328FF991A5}"/>
              </a:ext>
            </a:extLst>
          </p:cNvPr>
          <p:cNvSpPr/>
          <p:nvPr/>
        </p:nvSpPr>
        <p:spPr>
          <a:xfrm>
            <a:off x="1991923" y="4553874"/>
            <a:ext cx="6724620" cy="45719"/>
          </a:xfrm>
          <a:prstGeom prst="roundRect">
            <a:avLst/>
          </a:prstGeom>
          <a:solidFill>
            <a:srgbClr val="9E8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8" name="กล่องข้อความ 2">
            <a:extLst>
              <a:ext uri="{FF2B5EF4-FFF2-40B4-BE49-F238E27FC236}">
                <a16:creationId xmlns:a16="http://schemas.microsoft.com/office/drawing/2014/main" id="{1C77223D-B742-4F78-A859-E5F30A9194B2}"/>
              </a:ext>
            </a:extLst>
          </p:cNvPr>
          <p:cNvSpPr txBox="1"/>
          <p:nvPr/>
        </p:nvSpPr>
        <p:spPr>
          <a:xfrm>
            <a:off x="4345032" y="5358546"/>
            <a:ext cx="19896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600" b="1" dirty="0">
                <a:solidFill>
                  <a:srgbClr val="9E8358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ตำแหน่ง ครู </a:t>
            </a: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867A46B-901A-476E-98B1-598583ADB2F6}"/>
              </a:ext>
            </a:extLst>
          </p:cNvPr>
          <p:cNvSpPr txBox="1"/>
          <p:nvPr/>
        </p:nvSpPr>
        <p:spPr>
          <a:xfrm>
            <a:off x="1850805" y="5896959"/>
            <a:ext cx="7006856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โรงเรียนด่านขุนทด</a:t>
            </a:r>
          </a:p>
          <a:p>
            <a:pPr algn="ctr"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สำนักงานเขตพื้นที่การศึกษาประถมศึกษานครราชสีมา เขต</a:t>
            </a:r>
            <a:r>
              <a:rPr lang="th-TH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 5</a:t>
            </a:r>
            <a:endParaRPr lang="th-TH" sz="1800" dirty="0">
              <a:solidFill>
                <a:srgbClr val="7030A0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E779E213-891F-4899-AD32-192BA9B8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05" y="566520"/>
            <a:ext cx="1072507" cy="185654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CAC85EE-002D-06F1-C214-591423BE1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59" y="-1"/>
            <a:ext cx="10285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319377" y="444137"/>
            <a:ext cx="4211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 ด้านการจัดการเรียนรู้</a:t>
            </a:r>
            <a:endParaRPr lang="th-TH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243316" y="1059444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243316" y="1254395"/>
            <a:ext cx="524468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1.4 </a:t>
            </a:r>
            <a:r>
              <a:rPr lang="th-TH" sz="2800" b="1" dirty="0">
                <a:solidFill>
                  <a:schemeClr val="bg1"/>
                </a:solidFill>
                <a:effectLst/>
                <a:ea typeface="Arial" panose="020B0604020202020204" pitchFamily="34" charset="0"/>
                <a:cs typeface="TH SarabunPSK" panose="020B0500040200020003" pitchFamily="34" charset="-34"/>
              </a:rPr>
              <a:t>สร้างและพัฒนาสื่อ นวัตกรรม เทคโนโลยีและแหล่งเรียนรู้ </a:t>
            </a:r>
            <a:endParaRPr lang="th-TH" sz="2400" b="1" dirty="0">
              <a:solidFill>
                <a:schemeClr val="bg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  <a:p>
            <a:endParaRPr lang="en-US" dirty="0">
              <a:solidFill>
                <a:schemeClr val="bg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4DDBAC2-07A4-D466-DE48-28B77A7E1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328" y="3254586"/>
            <a:ext cx="2005458" cy="283432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E2E9E1D-3D3F-E857-038D-780A7D3A4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48" y="3254586"/>
            <a:ext cx="2098249" cy="283432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EDDCDB6-52EE-7491-6B1E-C25DEB31A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755" y="611505"/>
            <a:ext cx="6429012" cy="3337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3D118AF9-EC3F-4C1E-0361-7EB6E0E02E95}"/>
              </a:ext>
            </a:extLst>
          </p:cNvPr>
          <p:cNvSpPr/>
          <p:nvPr/>
        </p:nvSpPr>
        <p:spPr>
          <a:xfrm>
            <a:off x="6024407" y="111034"/>
            <a:ext cx="5225143" cy="500471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6E2C6274-5CEA-6E94-72F7-7B8A9A7705B1}"/>
              </a:ext>
            </a:extLst>
          </p:cNvPr>
          <p:cNvSpPr txBox="1"/>
          <p:nvPr/>
        </p:nvSpPr>
        <p:spPr>
          <a:xfrm>
            <a:off x="6285663" y="149840"/>
            <a:ext cx="4702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Sarabun"/>
                <a:cs typeface="DB Adman X" panose="02000506090000020004" pitchFamily="2" charset="-34"/>
              </a:rPr>
              <a:t>YOUTUBE </a:t>
            </a:r>
            <a:r>
              <a:rPr lang="th-TH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Sarabun"/>
                <a:cs typeface="DB Adman X" panose="02000506090000020004" pitchFamily="2" charset="-34"/>
              </a:rPr>
              <a:t>ช่อง มณีรัตน์ กวดขุนทด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211DAE11-AADB-616A-40AD-83091B7C55FE}"/>
              </a:ext>
            </a:extLst>
          </p:cNvPr>
          <p:cNvSpPr/>
          <p:nvPr/>
        </p:nvSpPr>
        <p:spPr>
          <a:xfrm>
            <a:off x="205349" y="2428960"/>
            <a:ext cx="4769872" cy="500471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BEB48DC3-021A-967F-153E-3F5546F59B58}"/>
              </a:ext>
            </a:extLst>
          </p:cNvPr>
          <p:cNvSpPr txBox="1"/>
          <p:nvPr/>
        </p:nvSpPr>
        <p:spPr>
          <a:xfrm>
            <a:off x="466604" y="2467766"/>
            <a:ext cx="42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สื่อการสอน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B2A6868D-9FA8-6C4F-6C9D-4156C6084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532" y="4411002"/>
            <a:ext cx="2962251" cy="2220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CCBB66A9-F2A9-559F-8BFB-126D89788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78" y="4411002"/>
            <a:ext cx="2871483" cy="2152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8578647B-5372-E4EB-9ACA-E7B1ED4BF89B}"/>
              </a:ext>
            </a:extLst>
          </p:cNvPr>
          <p:cNvSpPr/>
          <p:nvPr/>
        </p:nvSpPr>
        <p:spPr>
          <a:xfrm>
            <a:off x="6260500" y="3857608"/>
            <a:ext cx="5225143" cy="500471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C33209DE-7FD6-C9B4-B100-948DE718E1AC}"/>
              </a:ext>
            </a:extLst>
          </p:cNvPr>
          <p:cNvSpPr txBox="1"/>
          <p:nvPr/>
        </p:nvSpPr>
        <p:spPr>
          <a:xfrm>
            <a:off x="6521756" y="3896414"/>
            <a:ext cx="4702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ค่ายเทคนิคปฏิบัติการมหาวิทยาลัยราชมงคลอีสาน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44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685823F-D475-E72A-DB20-5790BD54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8EA360C-E680-383C-91C0-F578AC7C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BFB0FEA-A450-0EC8-DD6F-7AF6F6F53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รูปแบบอิสระ: รูปร่าง 4">
            <a:extLst>
              <a:ext uri="{FF2B5EF4-FFF2-40B4-BE49-F238E27FC236}">
                <a16:creationId xmlns:a16="http://schemas.microsoft.com/office/drawing/2014/main" id="{5A768260-0339-98F0-9580-949AAE9BF225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รูปแบบอิสระ: รูปร่าง 5">
            <a:extLst>
              <a:ext uri="{FF2B5EF4-FFF2-40B4-BE49-F238E27FC236}">
                <a16:creationId xmlns:a16="http://schemas.microsoft.com/office/drawing/2014/main" id="{0B427C1D-F1C4-951D-06CC-627FB98F4AFD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กล่องข้อความ 1">
            <a:extLst>
              <a:ext uri="{FF2B5EF4-FFF2-40B4-BE49-F238E27FC236}">
                <a16:creationId xmlns:a16="http://schemas.microsoft.com/office/drawing/2014/main" id="{295281B5-B2ED-6F7E-D985-CA0C31CA0832}"/>
              </a:ext>
            </a:extLst>
          </p:cNvPr>
          <p:cNvSpPr txBox="1"/>
          <p:nvPr/>
        </p:nvSpPr>
        <p:spPr>
          <a:xfrm>
            <a:off x="319377" y="444137"/>
            <a:ext cx="4211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 ด้านการจัดการเรียนรู้</a:t>
            </a:r>
            <a:endParaRPr lang="th-TH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38EE786A-9372-7309-E742-B7F1E0ABFD33}"/>
              </a:ext>
            </a:extLst>
          </p:cNvPr>
          <p:cNvSpPr/>
          <p:nvPr/>
        </p:nvSpPr>
        <p:spPr>
          <a:xfrm flipV="1">
            <a:off x="173788" y="1059444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AF0E383C-4EEC-B908-5864-9449A3E923EB}"/>
              </a:ext>
            </a:extLst>
          </p:cNvPr>
          <p:cNvSpPr txBox="1"/>
          <p:nvPr/>
        </p:nvSpPr>
        <p:spPr>
          <a:xfrm>
            <a:off x="297408" y="1291213"/>
            <a:ext cx="524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1.5 การวัดและประเมินผล</a:t>
            </a: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5DC84530-C8E0-570A-38F1-148FECF936DE}"/>
              </a:ext>
            </a:extLst>
          </p:cNvPr>
          <p:cNvSpPr/>
          <p:nvPr/>
        </p:nvSpPr>
        <p:spPr>
          <a:xfrm>
            <a:off x="261655" y="1876738"/>
            <a:ext cx="2371725" cy="3283498"/>
          </a:xfrm>
          <a:prstGeom prst="rect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BEAC100F-92E6-6695-25CA-3D623CFE0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6" y="2069523"/>
            <a:ext cx="2233265" cy="2897927"/>
          </a:xfrm>
          <a:prstGeom prst="rect">
            <a:avLst/>
          </a:prstGeom>
        </p:spPr>
      </p:pic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F1905956-F754-ABF8-7D73-DFB6965957FE}"/>
              </a:ext>
            </a:extLst>
          </p:cNvPr>
          <p:cNvSpPr/>
          <p:nvPr/>
        </p:nvSpPr>
        <p:spPr>
          <a:xfrm>
            <a:off x="809614" y="5295173"/>
            <a:ext cx="1275806" cy="500471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02057D06-2457-4D7E-554E-21C61B08B811}"/>
              </a:ext>
            </a:extLst>
          </p:cNvPr>
          <p:cNvSpPr txBox="1"/>
          <p:nvPr/>
        </p:nvSpPr>
        <p:spPr>
          <a:xfrm>
            <a:off x="-903798" y="5345353"/>
            <a:ext cx="4702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/>
                <a:latin typeface="Angsana New" panose="02020603050405020304" pitchFamily="18" charset="-34"/>
                <a:ea typeface="Cordia New" panose="020B0304020202020204" pitchFamily="34" charset="-34"/>
              </a:rPr>
              <a:t>Test Blueprint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4C74DFCB-ABDB-DE9D-1492-1A4767226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293"/>
          <a:stretch/>
        </p:blipFill>
        <p:spPr>
          <a:xfrm>
            <a:off x="5555153" y="488917"/>
            <a:ext cx="6132189" cy="3615743"/>
          </a:xfrm>
          <a:prstGeom prst="rect">
            <a:avLst/>
          </a:prstGeom>
        </p:spPr>
      </p:pic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B19C69E1-415C-D6D1-F164-B6AF42B51199}"/>
              </a:ext>
            </a:extLst>
          </p:cNvPr>
          <p:cNvSpPr/>
          <p:nvPr/>
        </p:nvSpPr>
        <p:spPr>
          <a:xfrm>
            <a:off x="6024407" y="111034"/>
            <a:ext cx="5225143" cy="500471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36FF9CC1-6655-9940-858E-59BEEBCD97C2}"/>
              </a:ext>
            </a:extLst>
          </p:cNvPr>
          <p:cNvSpPr txBox="1"/>
          <p:nvPr/>
        </p:nvSpPr>
        <p:spPr>
          <a:xfrm>
            <a:off x="6285663" y="149840"/>
            <a:ext cx="4702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Kahoot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 มาใช้ในการวัดผล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</a:p>
        </p:txBody>
      </p: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50A743A5-EBF3-1894-4A5C-803697379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913" y="4209683"/>
            <a:ext cx="5671457" cy="2543294"/>
          </a:xfrm>
          <a:prstGeom prst="rect">
            <a:avLst/>
          </a:prstGeom>
        </p:spPr>
      </p:pic>
      <p:sp>
        <p:nvSpPr>
          <p:cNvPr id="31" name="สี่เหลี่ยมผืนผ้า 30">
            <a:extLst>
              <a:ext uri="{FF2B5EF4-FFF2-40B4-BE49-F238E27FC236}">
                <a16:creationId xmlns:a16="http://schemas.microsoft.com/office/drawing/2014/main" id="{82223D1E-A5DC-9A88-EBFA-059963EF086E}"/>
              </a:ext>
            </a:extLst>
          </p:cNvPr>
          <p:cNvSpPr/>
          <p:nvPr/>
        </p:nvSpPr>
        <p:spPr>
          <a:xfrm>
            <a:off x="3661013" y="3922015"/>
            <a:ext cx="5225143" cy="500471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F90C8782-0AD2-1C6C-1567-5DF60C8C076A}"/>
              </a:ext>
            </a:extLst>
          </p:cNvPr>
          <p:cNvSpPr txBox="1"/>
          <p:nvPr/>
        </p:nvSpPr>
        <p:spPr>
          <a:xfrm>
            <a:off x="4197843" y="4083124"/>
            <a:ext cx="4702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GoogleClassroom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7099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319377" y="444137"/>
            <a:ext cx="4211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1.ด้านการจัดการเรียนรู้</a:t>
            </a:r>
            <a:endParaRPr lang="th-TH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394613" y="1036584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319377" y="1254395"/>
            <a:ext cx="52446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</a:t>
            </a:r>
            <a:r>
              <a:rPr lang="en-US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6</a:t>
            </a:r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การศึกษา วิเคราะห์ สังเคราะห์เพื่อแก้ปัญหาหรือพัฒนาการเรียนรู้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endParaRPr lang="en-US" dirty="0">
              <a:solidFill>
                <a:schemeClr val="bg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51E03DB-2FB6-7AFF-C0F8-68026B16A104}"/>
              </a:ext>
            </a:extLst>
          </p:cNvPr>
          <p:cNvSpPr txBox="1"/>
          <p:nvPr/>
        </p:nvSpPr>
        <p:spPr>
          <a:xfrm>
            <a:off x="340533" y="2065495"/>
            <a:ext cx="54455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ข้</a:t>
            </a:r>
            <a:r>
              <a:rPr lang="th-TH" sz="24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Sarabun"/>
                <a:cs typeface="DB Adman X" panose="02000506090000020004" pitchFamily="2" charset="-34"/>
              </a:rPr>
              <a:t>าพ</a:t>
            </a:r>
            <a:r>
              <a:rPr lang="th-TH" sz="24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จ้าศึกษา วิเคราะห์ และสังเคราะห์ปัญหาและสาเหตุของผู้เรียนด้วยกระบวนการ </a:t>
            </a:r>
            <a:r>
              <a:rPr lang="en-US" sz="24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PLC </a:t>
            </a:r>
            <a:r>
              <a:rPr lang="th-TH" sz="24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เพื่อริเริ่มพัฒนานวัตกรรมสู่</a:t>
            </a:r>
            <a:r>
              <a:rPr lang="th-TH" sz="2400" b="1" dirty="0" err="1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การทำ</a:t>
            </a:r>
            <a:r>
              <a:rPr lang="th-TH" sz="24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วิจัยในชั้นเรียน เพื่อส่งเสริมให้ผู้เรียนเกิดความรู้ ทักษะ และสมรรถนะในการเรียน เรื่อง เซต วิชาคณิตศาสตร์พื้นฐาน ชั้นมัธยมศึกษาปีที่ 4</a:t>
            </a:r>
            <a:endParaRPr lang="en-US" sz="1600" b="1" dirty="0">
              <a:solidFill>
                <a:srgbClr val="FFD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ea typeface="Arial" panose="020B0604020202020204" pitchFamily="34" charset="0"/>
              <a:cs typeface="DB Adman X" panose="02000506090000020004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A5020999-6EBD-6FC0-0B61-C89143B97C8B}"/>
              </a:ext>
            </a:extLst>
          </p:cNvPr>
          <p:cNvSpPr/>
          <p:nvPr/>
        </p:nvSpPr>
        <p:spPr>
          <a:xfrm>
            <a:off x="6315618" y="166644"/>
            <a:ext cx="2371725" cy="3283498"/>
          </a:xfrm>
          <a:prstGeom prst="rect">
            <a:avLst/>
          </a:prstGeom>
          <a:solidFill>
            <a:srgbClr val="13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EE2F9AE-A67C-8AF7-7BEF-1BCA54562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600" y="302125"/>
            <a:ext cx="2229823" cy="3012536"/>
          </a:xfrm>
          <a:prstGeom prst="rect">
            <a:avLst/>
          </a:prstGeom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DF8D7292-7B6E-A915-0175-CB90E61D147C}"/>
              </a:ext>
            </a:extLst>
          </p:cNvPr>
          <p:cNvSpPr/>
          <p:nvPr/>
        </p:nvSpPr>
        <p:spPr>
          <a:xfrm>
            <a:off x="8899200" y="145502"/>
            <a:ext cx="2371725" cy="3283498"/>
          </a:xfrm>
          <a:prstGeom prst="rect">
            <a:avLst/>
          </a:prstGeom>
          <a:solidFill>
            <a:srgbClr val="13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5135E55-AD11-C873-8C0E-021870544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990" y="286472"/>
            <a:ext cx="2217873" cy="3012536"/>
          </a:xfrm>
          <a:prstGeom prst="rect">
            <a:avLst/>
          </a:prstGeom>
        </p:spPr>
      </p:pic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D0955B98-7EE2-613C-9CB2-C9E273F59275}"/>
              </a:ext>
            </a:extLst>
          </p:cNvPr>
          <p:cNvSpPr/>
          <p:nvPr/>
        </p:nvSpPr>
        <p:spPr>
          <a:xfrm>
            <a:off x="6868939" y="3546748"/>
            <a:ext cx="2371725" cy="3283498"/>
          </a:xfrm>
          <a:prstGeom prst="rect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446E"/>
              </a:solidFill>
            </a:endParaRP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1AEB0098-3D10-2900-5ECA-55F7B84BB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9"/>
          <a:stretch/>
        </p:blipFill>
        <p:spPr>
          <a:xfrm>
            <a:off x="6933761" y="3642513"/>
            <a:ext cx="2242080" cy="3109762"/>
          </a:xfrm>
          <a:prstGeom prst="rect">
            <a:avLst/>
          </a:prstGeom>
        </p:spPr>
      </p:pic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B9CEEB7-46B9-C0A4-E571-988811E61F97}"/>
              </a:ext>
            </a:extLst>
          </p:cNvPr>
          <p:cNvSpPr/>
          <p:nvPr/>
        </p:nvSpPr>
        <p:spPr>
          <a:xfrm>
            <a:off x="9498058" y="3553339"/>
            <a:ext cx="2371725" cy="3283498"/>
          </a:xfrm>
          <a:prstGeom prst="rect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446E"/>
              </a:solidFill>
            </a:endParaRP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ACD5B46D-F849-5991-80B7-C28AD23BD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6249" y="3642513"/>
            <a:ext cx="2216098" cy="3127557"/>
          </a:xfrm>
          <a:prstGeom prst="rect">
            <a:avLst/>
          </a:prstGeom>
        </p:spPr>
      </p:pic>
      <p:sp>
        <p:nvSpPr>
          <p:cNvPr id="38" name="รูปหกเหลี่ยม 37">
            <a:extLst>
              <a:ext uri="{FF2B5EF4-FFF2-40B4-BE49-F238E27FC236}">
                <a16:creationId xmlns:a16="http://schemas.microsoft.com/office/drawing/2014/main" id="{4F0FD32E-03CC-09ED-1992-C6A43B3E4FC1}"/>
              </a:ext>
            </a:extLst>
          </p:cNvPr>
          <p:cNvSpPr/>
          <p:nvPr/>
        </p:nvSpPr>
        <p:spPr>
          <a:xfrm>
            <a:off x="281867" y="4246204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EAFD5D30-68DE-E109-8C5D-A13043825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r="17330"/>
          <a:stretch/>
        </p:blipFill>
        <p:spPr>
          <a:xfrm>
            <a:off x="447332" y="4395453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41" name="รูปหกเหลี่ยม 40">
            <a:extLst>
              <a:ext uri="{FF2B5EF4-FFF2-40B4-BE49-F238E27FC236}">
                <a16:creationId xmlns:a16="http://schemas.microsoft.com/office/drawing/2014/main" id="{186C2CB1-266D-913B-EE49-02BD1EB16872}"/>
              </a:ext>
            </a:extLst>
          </p:cNvPr>
          <p:cNvSpPr/>
          <p:nvPr/>
        </p:nvSpPr>
        <p:spPr>
          <a:xfrm>
            <a:off x="2728148" y="3588229"/>
            <a:ext cx="1932856" cy="201611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B439CDCE-17C1-2122-FA8D-2DDF429E79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/>
        </p:blipFill>
        <p:spPr>
          <a:xfrm>
            <a:off x="2893612" y="3693478"/>
            <a:ext cx="2047981" cy="176550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43" name="รูปหกเหลี่ยม 42">
            <a:extLst>
              <a:ext uri="{FF2B5EF4-FFF2-40B4-BE49-F238E27FC236}">
                <a16:creationId xmlns:a16="http://schemas.microsoft.com/office/drawing/2014/main" id="{48F50BE8-67C7-2463-661E-188EA618BADC}"/>
              </a:ext>
            </a:extLst>
          </p:cNvPr>
          <p:cNvSpPr/>
          <p:nvPr/>
        </p:nvSpPr>
        <p:spPr>
          <a:xfrm>
            <a:off x="4681901" y="4600164"/>
            <a:ext cx="1932856" cy="201611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8CAF80DF-76DD-8F1D-A438-84F12BDBF7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/>
        </p:blipFill>
        <p:spPr>
          <a:xfrm>
            <a:off x="4847365" y="4705413"/>
            <a:ext cx="2047981" cy="176550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320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รูปหกเหลี่ยม 16">
            <a:extLst>
              <a:ext uri="{FF2B5EF4-FFF2-40B4-BE49-F238E27FC236}">
                <a16:creationId xmlns:a16="http://schemas.microsoft.com/office/drawing/2014/main" id="{E7E5C3F0-DA36-4230-B84E-5465C68ACE9B}"/>
              </a:ext>
            </a:extLst>
          </p:cNvPr>
          <p:cNvSpPr/>
          <p:nvPr/>
        </p:nvSpPr>
        <p:spPr>
          <a:xfrm>
            <a:off x="5711905" y="470263"/>
            <a:ext cx="3851843" cy="3320554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1ADDA1E-F8A6-4345-9291-CBE19B7EF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5877370" y="597966"/>
            <a:ext cx="3535081" cy="3047482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319377" y="444137"/>
            <a:ext cx="4211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 ด้านการจัดการเรียนรู้</a:t>
            </a:r>
            <a:endParaRPr lang="th-TH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173788" y="1059444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2" name="รูปหกเหลี่ยม 21">
            <a:extLst>
              <a:ext uri="{FF2B5EF4-FFF2-40B4-BE49-F238E27FC236}">
                <a16:creationId xmlns:a16="http://schemas.microsoft.com/office/drawing/2014/main" id="{0B343AC1-6658-4978-88FC-E357FDDF9887}"/>
              </a:ext>
            </a:extLst>
          </p:cNvPr>
          <p:cNvSpPr/>
          <p:nvPr/>
        </p:nvSpPr>
        <p:spPr>
          <a:xfrm>
            <a:off x="9079069" y="2466941"/>
            <a:ext cx="2749291" cy="2370078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BB9C173-D3D6-47EE-B982-04593BB6F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9244534" y="2616190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4" name="รูปหกเหลี่ยม 23">
            <a:extLst>
              <a:ext uri="{FF2B5EF4-FFF2-40B4-BE49-F238E27FC236}">
                <a16:creationId xmlns:a16="http://schemas.microsoft.com/office/drawing/2014/main" id="{C4A1A749-A3D5-4D26-A215-2CC00E6636DD}"/>
              </a:ext>
            </a:extLst>
          </p:cNvPr>
          <p:cNvSpPr/>
          <p:nvPr/>
        </p:nvSpPr>
        <p:spPr>
          <a:xfrm>
            <a:off x="6839451" y="3971353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2CE15728-7273-46A6-88B4-30B204F2E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7" b="17687"/>
          <a:stretch/>
        </p:blipFill>
        <p:spPr>
          <a:xfrm>
            <a:off x="7004916" y="4120602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6" name="รูปหกเหลี่ยม 25">
            <a:extLst>
              <a:ext uri="{FF2B5EF4-FFF2-40B4-BE49-F238E27FC236}">
                <a16:creationId xmlns:a16="http://schemas.microsoft.com/office/drawing/2014/main" id="{517AD701-2D17-4BEA-9CD0-2E8F1B15007B}"/>
              </a:ext>
            </a:extLst>
          </p:cNvPr>
          <p:cNvSpPr/>
          <p:nvPr/>
        </p:nvSpPr>
        <p:spPr>
          <a:xfrm>
            <a:off x="9442709" y="5145980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รูปหกเหลี่ยม 26">
            <a:extLst>
              <a:ext uri="{FF2B5EF4-FFF2-40B4-BE49-F238E27FC236}">
                <a16:creationId xmlns:a16="http://schemas.microsoft.com/office/drawing/2014/main" id="{9096D9FC-CBBF-461B-A642-DDCCA71B49F1}"/>
              </a:ext>
            </a:extLst>
          </p:cNvPr>
          <p:cNvSpPr/>
          <p:nvPr/>
        </p:nvSpPr>
        <p:spPr>
          <a:xfrm>
            <a:off x="9199379" y="5403214"/>
            <a:ext cx="2749291" cy="2370078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297408" y="1291213"/>
            <a:ext cx="524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</a:t>
            </a:r>
            <a:r>
              <a:rPr lang="en-US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7 </a:t>
            </a:r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จัดบรรยากาศที่ส่งเสริมและพัฒนาผู้เรียน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19A3C83-DC8B-5C29-8607-1B0FC4337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" y="3790817"/>
            <a:ext cx="2035708" cy="287922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B75C53D-1B85-F228-B938-DD2A40464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21" y="3790817"/>
            <a:ext cx="2014774" cy="291022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3303FE6-6631-62D8-9582-EC5999795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87" y="3790817"/>
            <a:ext cx="1980126" cy="286018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2F411018-B0E4-CF6B-9A7D-0CF591FB0C3E}"/>
              </a:ext>
            </a:extLst>
          </p:cNvPr>
          <p:cNvSpPr txBox="1"/>
          <p:nvPr/>
        </p:nvSpPr>
        <p:spPr>
          <a:xfrm>
            <a:off x="118198" y="1648410"/>
            <a:ext cx="57591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TH SarabunPSK" panose="020B0500040200020003" pitchFamily="34" charset="-34"/>
              </a:rPr>
              <a:t>ข้าพเจ้าได้ดำเนินการจัดสภาพแวดล้อม บรรยากาศในชั้นเรียนเชิงบวก จัดเตรียมวัสดุ อุปกรณ์ที่สอดคล้องกับกิจกรรมการเรียนรู้ จัดสภาพแวดล้อมให้สะอาด ปลอดภัย เพื่อส่งเสริมและเอื้อต่อการเรียนรู้ กระตุ้นความสนใจใฝ่รู้ใฝ่เรียนตลอดจนส่งเสริมให้ผู้เรียนเกิดกระบวนการคิดทักษะชีวิต ทักษะการทำงาน</a:t>
            </a:r>
            <a:endParaRPr lang="en-US" sz="2400" b="1" dirty="0">
              <a:solidFill>
                <a:srgbClr val="FFD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61D33BD-24F1-FAB1-FF25-C96590F8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" name="ตัวแทนเนื้อหา 24">
            <a:extLst>
              <a:ext uri="{FF2B5EF4-FFF2-40B4-BE49-F238E27FC236}">
                <a16:creationId xmlns:a16="http://schemas.microsoft.com/office/drawing/2014/main" id="{AFAB418A-2347-4845-F96D-894951B2A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17" y="1825625"/>
            <a:ext cx="3022166" cy="4351338"/>
          </a:xfr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800D202-FDDA-A056-F2DF-DEA89D0FE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รูปแบบอิสระ: รูปร่าง 4">
            <a:extLst>
              <a:ext uri="{FF2B5EF4-FFF2-40B4-BE49-F238E27FC236}">
                <a16:creationId xmlns:a16="http://schemas.microsoft.com/office/drawing/2014/main" id="{7B61680B-30B3-EEEB-1C6B-140DBC2958E8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รูปแบบอิสระ: รูปร่าง 5">
            <a:extLst>
              <a:ext uri="{FF2B5EF4-FFF2-40B4-BE49-F238E27FC236}">
                <a16:creationId xmlns:a16="http://schemas.microsoft.com/office/drawing/2014/main" id="{92AD0D51-0A7A-6DA0-5B26-70C3C82A88CE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รูปหกเหลี่ยม 6">
            <a:extLst>
              <a:ext uri="{FF2B5EF4-FFF2-40B4-BE49-F238E27FC236}">
                <a16:creationId xmlns:a16="http://schemas.microsoft.com/office/drawing/2014/main" id="{B3F8C6AA-1803-9595-AC67-1DAA26464D3E}"/>
              </a:ext>
            </a:extLst>
          </p:cNvPr>
          <p:cNvSpPr/>
          <p:nvPr/>
        </p:nvSpPr>
        <p:spPr>
          <a:xfrm>
            <a:off x="5711905" y="470263"/>
            <a:ext cx="3851843" cy="3320554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D0DB77D-0194-B5FB-AFCE-D54C1BEF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1333"/>
          <a:stretch/>
        </p:blipFill>
        <p:spPr>
          <a:xfrm>
            <a:off x="5877370" y="597966"/>
            <a:ext cx="3535081" cy="3047482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9" name="กล่องข้อความ 1">
            <a:extLst>
              <a:ext uri="{FF2B5EF4-FFF2-40B4-BE49-F238E27FC236}">
                <a16:creationId xmlns:a16="http://schemas.microsoft.com/office/drawing/2014/main" id="{9E61E383-ADC3-0977-1FF3-76703495C918}"/>
              </a:ext>
            </a:extLst>
          </p:cNvPr>
          <p:cNvSpPr txBox="1"/>
          <p:nvPr/>
        </p:nvSpPr>
        <p:spPr>
          <a:xfrm>
            <a:off x="319377" y="444137"/>
            <a:ext cx="4211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 ด้านการจัดการเรียนรู้</a:t>
            </a:r>
            <a:endParaRPr lang="th-TH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00F82072-01AF-B686-F85F-8FAE2B42E397}"/>
              </a:ext>
            </a:extLst>
          </p:cNvPr>
          <p:cNvSpPr/>
          <p:nvPr/>
        </p:nvSpPr>
        <p:spPr>
          <a:xfrm flipV="1">
            <a:off x="173788" y="1059444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11" name="รูปหกเหลี่ยม 10">
            <a:extLst>
              <a:ext uri="{FF2B5EF4-FFF2-40B4-BE49-F238E27FC236}">
                <a16:creationId xmlns:a16="http://schemas.microsoft.com/office/drawing/2014/main" id="{9535CD4E-1903-F195-E071-923F860FC47E}"/>
              </a:ext>
            </a:extLst>
          </p:cNvPr>
          <p:cNvSpPr/>
          <p:nvPr/>
        </p:nvSpPr>
        <p:spPr>
          <a:xfrm>
            <a:off x="9079069" y="2466941"/>
            <a:ext cx="2749291" cy="2370078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2345608-32B7-F2A4-7605-7D68A70D5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r="11273"/>
          <a:stretch/>
        </p:blipFill>
        <p:spPr>
          <a:xfrm>
            <a:off x="9244534" y="2616190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3" name="รูปหกเหลี่ยม 12">
            <a:extLst>
              <a:ext uri="{FF2B5EF4-FFF2-40B4-BE49-F238E27FC236}">
                <a16:creationId xmlns:a16="http://schemas.microsoft.com/office/drawing/2014/main" id="{A2F58D16-182A-54DA-B084-A564DF8A1ED9}"/>
              </a:ext>
            </a:extLst>
          </p:cNvPr>
          <p:cNvSpPr/>
          <p:nvPr/>
        </p:nvSpPr>
        <p:spPr>
          <a:xfrm>
            <a:off x="6839451" y="3971353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F9E7A19-148B-44D9-DAC9-C49C0D361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7004916" y="4120602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5" name="รูปหกเหลี่ยม 14">
            <a:extLst>
              <a:ext uri="{FF2B5EF4-FFF2-40B4-BE49-F238E27FC236}">
                <a16:creationId xmlns:a16="http://schemas.microsoft.com/office/drawing/2014/main" id="{DED965C6-CAD8-05D8-5BF4-3D6C2760A926}"/>
              </a:ext>
            </a:extLst>
          </p:cNvPr>
          <p:cNvSpPr/>
          <p:nvPr/>
        </p:nvSpPr>
        <p:spPr>
          <a:xfrm>
            <a:off x="9442709" y="5145980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รูปหกเหลี่ยม 15">
            <a:extLst>
              <a:ext uri="{FF2B5EF4-FFF2-40B4-BE49-F238E27FC236}">
                <a16:creationId xmlns:a16="http://schemas.microsoft.com/office/drawing/2014/main" id="{3B3E0F98-520F-DAF8-1156-5E18A32C6DD8}"/>
              </a:ext>
            </a:extLst>
          </p:cNvPr>
          <p:cNvSpPr/>
          <p:nvPr/>
        </p:nvSpPr>
        <p:spPr>
          <a:xfrm>
            <a:off x="9199379" y="5403214"/>
            <a:ext cx="2749291" cy="2370078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188D8DDF-998D-BCCD-834A-E4DACE374990}"/>
              </a:ext>
            </a:extLst>
          </p:cNvPr>
          <p:cNvSpPr txBox="1"/>
          <p:nvPr/>
        </p:nvSpPr>
        <p:spPr>
          <a:xfrm>
            <a:off x="297408" y="1291213"/>
            <a:ext cx="524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</a:t>
            </a:r>
            <a:r>
              <a:rPr lang="th-TH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8 อบรมและพัฒนาคุณลักษณะที่ดีผู้เรียน</a:t>
            </a:r>
            <a:endParaRPr lang="th-TH" sz="1800" dirty="0">
              <a:solidFill>
                <a:schemeClr val="bg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BD255BB-434A-D4B0-18AD-5E8A858BC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59" y="3767718"/>
            <a:ext cx="2001757" cy="2882145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C3056D82-6C65-F41F-27D4-08604636A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01" y="3790817"/>
            <a:ext cx="1986287" cy="2869081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453DB66E-3CCB-3B3F-2EEE-E4A3F458E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26" y="3790817"/>
            <a:ext cx="2031643" cy="2873470"/>
          </a:xfrm>
          <a:prstGeom prst="rect">
            <a:avLst/>
          </a:prstGeom>
        </p:spPr>
      </p:pic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61488A7E-3F0E-1000-19D0-964D5E8B75B7}"/>
              </a:ext>
            </a:extLst>
          </p:cNvPr>
          <p:cNvSpPr txBox="1"/>
          <p:nvPr/>
        </p:nvSpPr>
        <p:spPr>
          <a:xfrm>
            <a:off x="138422" y="1721528"/>
            <a:ext cx="57591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27355"/>
            <a:r>
              <a:rPr lang="th-TH" sz="24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H SarabunPSK" panose="020B0500040200020003" pitchFamily="34" charset="-34"/>
              </a:rPr>
              <a:t>ข้าพเจ้าได้ดำเนินการอบรมบ่มนิสัยให้ผู้เรียนมีคุณธรรมจริยธรรม คุณลักษณะอันพึงประสงค์ และค่านิยมความเป็นไทยที่ดีงาม โดยริเริ่ม คิดค้น และพัฒนารูปแบบการดำเนินการที่มีประสิทธิภาพ คำนึงถึงความแตกต่างของผู้เรียนเป็นรายบุคคลและสามารถแก้ไขปัญหาผู้เรียนได้</a:t>
            </a:r>
            <a:endParaRPr lang="en-US" sz="1600" b="1" dirty="0">
              <a:solidFill>
                <a:srgbClr val="FFD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3101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9425032-587B-8100-A145-131EEB55A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B2790D9-148B-7CF0-8F29-0F3C13B10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03D866E-BF5D-5434-16E8-85DE1179D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7608658-549F-5A57-48D6-FC5EAD82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5293" y="4392219"/>
            <a:ext cx="1770695" cy="3065133"/>
          </a:xfrm>
          <a:prstGeom prst="rect">
            <a:avLst/>
          </a:prstGeom>
        </p:spPr>
      </p:pic>
      <p:sp>
        <p:nvSpPr>
          <p:cNvPr id="6" name="กล่องข้อความ 1">
            <a:extLst>
              <a:ext uri="{FF2B5EF4-FFF2-40B4-BE49-F238E27FC236}">
                <a16:creationId xmlns:a16="http://schemas.microsoft.com/office/drawing/2014/main" id="{1F9A3B9D-E613-4FD7-B375-B419A03E0709}"/>
              </a:ext>
            </a:extLst>
          </p:cNvPr>
          <p:cNvSpPr txBox="1"/>
          <p:nvPr/>
        </p:nvSpPr>
        <p:spPr>
          <a:xfrm>
            <a:off x="1178156" y="935939"/>
            <a:ext cx="75520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ด้านที่ 2</a:t>
            </a:r>
          </a:p>
          <a:p>
            <a:pPr algn="ctr"/>
            <a:r>
              <a:rPr lang="th-TH" sz="48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ด้านการส่งเสริมและสนับสนุน</a:t>
            </a:r>
          </a:p>
          <a:p>
            <a:pPr algn="ctr"/>
            <a:r>
              <a:rPr lang="th-TH" sz="48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การจัดการเรียนรู้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B3B6C7FB-A298-3E38-AA2B-9BED207DEE3F}"/>
              </a:ext>
            </a:extLst>
          </p:cNvPr>
          <p:cNvSpPr/>
          <p:nvPr/>
        </p:nvSpPr>
        <p:spPr>
          <a:xfrm>
            <a:off x="1722045" y="3311731"/>
            <a:ext cx="6724620" cy="45719"/>
          </a:xfrm>
          <a:prstGeom prst="roundRect">
            <a:avLst/>
          </a:prstGeom>
          <a:solidFill>
            <a:srgbClr val="9E8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40B75F9-1F7A-79CA-0DE5-65733C4D6442}"/>
              </a:ext>
            </a:extLst>
          </p:cNvPr>
          <p:cNvSpPr txBox="1"/>
          <p:nvPr/>
        </p:nvSpPr>
        <p:spPr>
          <a:xfrm>
            <a:off x="1482641" y="3485398"/>
            <a:ext cx="7006856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 จัดทำข้อมูลสารสนเทศการจัดการเรียนรู้</a:t>
            </a:r>
          </a:p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 ดำเนินการตามระบบดูแลช่วยเหลือผู้เรียน</a:t>
            </a:r>
          </a:p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3. ร่วมปฏิบัติงานทางวิชาการ และงานอื่นๆ ของสถานศึกษา</a:t>
            </a:r>
            <a:endParaRPr lang="th-TH" dirty="0">
              <a:solidFill>
                <a:srgbClr val="7030A0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4. </a:t>
            </a:r>
            <a:r>
              <a:rPr lang="th-TH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ประสานความร่วมมือกับผู้ปกครองภาคเครือข่าย </a:t>
            </a:r>
          </a:p>
          <a:p>
            <a:pPr>
              <a:spcBef>
                <a:spcPts val="600"/>
              </a:spcBef>
            </a:pPr>
            <a:r>
              <a:rPr lang="th-TH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หรือสถานประกบอการ</a:t>
            </a:r>
            <a:endParaRPr lang="th-TH" sz="1800" dirty="0">
              <a:solidFill>
                <a:srgbClr val="7030A0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  <a:p>
            <a:pPr>
              <a:spcBef>
                <a:spcPts val="600"/>
              </a:spcBef>
            </a:pPr>
            <a:endParaRPr lang="th-TH" dirty="0">
              <a:solidFill>
                <a:srgbClr val="7030A0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87D591-BF3C-8AB7-7F77-B31A20F51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254" y="2535673"/>
            <a:ext cx="1072507" cy="185654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C567AE6-312F-518E-A1D1-910245315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8" t="23889" r="36665"/>
          <a:stretch/>
        </p:blipFill>
        <p:spPr>
          <a:xfrm>
            <a:off x="8218740" y="1638290"/>
            <a:ext cx="3098800" cy="5219709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D0E1E28-D934-5786-0EF1-860FB46C81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55" t="4948" r="4297" b="8287"/>
          <a:stretch/>
        </p:blipFill>
        <p:spPr>
          <a:xfrm>
            <a:off x="7661501" y="-2"/>
            <a:ext cx="45304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rgbClr val="662398">
                  <a:shade val="30000"/>
                  <a:satMod val="115000"/>
                </a:srgbClr>
              </a:gs>
              <a:gs pos="50000">
                <a:srgbClr val="662398">
                  <a:shade val="67500"/>
                  <a:satMod val="115000"/>
                </a:srgbClr>
              </a:gs>
              <a:gs pos="100000">
                <a:srgbClr val="66239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150646" y="341272"/>
            <a:ext cx="4628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 </a:t>
            </a:r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ด้านการส่งเสริมและ</a:t>
            </a:r>
          </a:p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สนับสนุนการจัดการเรียนรู้</a:t>
            </a: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394613" y="1527420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319377" y="1717502"/>
            <a:ext cx="52446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2.1</a:t>
            </a:r>
            <a:r>
              <a:rPr lang="th-TH" sz="180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จัดทำข้อมูลสารสนเทศของผู้เรียนและรายวิชา 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ea typeface="Arial" panose="020B0604020202020204" pitchFamily="34" charset="0"/>
              <a:cs typeface="DB Adman X" panose="02000506090000020004" pitchFamily="2" charset="-34"/>
            </a:endParaRPr>
          </a:p>
          <a:p>
            <a:endParaRPr lang="th-TH" sz="1800" dirty="0">
              <a:solidFill>
                <a:schemeClr val="bg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564EF53-8353-AC25-AFD6-B52C81E98119}"/>
              </a:ext>
            </a:extLst>
          </p:cNvPr>
          <p:cNvSpPr txBox="1"/>
          <p:nvPr/>
        </p:nvSpPr>
        <p:spPr>
          <a:xfrm>
            <a:off x="206466" y="2130540"/>
            <a:ext cx="54705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TH SarabunPSK" panose="020B0500040200020003" pitchFamily="34" charset="-34"/>
              </a:rPr>
              <a:t>ข้าพเจ้าได้ดำเนินการ</a:t>
            </a:r>
            <a:r>
              <a:rPr lang="th-TH" sz="280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H SarabunPSK" panose="020B0500040200020003" pitchFamily="34" charset="-34"/>
              </a:rPr>
              <a:t>จัดทำข้อมูลสารสนเทศของผู้เรียน ให้มีข้อมูลเป็นปัจจุบัน เพื่อใช้ในการส่งเสริมสนับสนุนการเรียนรู้ แก้ไขปัญหาและพัฒนาคุณภาพผู้เรียน </a:t>
            </a:r>
            <a:endParaRPr lang="en-US" sz="2800" b="1" dirty="0">
              <a:solidFill>
                <a:srgbClr val="FFD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115C73B5-D0A9-3E88-0B9E-DC3C59D7A5A9}"/>
              </a:ext>
            </a:extLst>
          </p:cNvPr>
          <p:cNvSpPr/>
          <p:nvPr/>
        </p:nvSpPr>
        <p:spPr>
          <a:xfrm>
            <a:off x="6315618" y="166644"/>
            <a:ext cx="2371725" cy="3283498"/>
          </a:xfrm>
          <a:prstGeom prst="rect">
            <a:avLst/>
          </a:prstGeom>
          <a:solidFill>
            <a:srgbClr val="5C16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6214310-F193-8433-9758-6478202C4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32" y="341272"/>
            <a:ext cx="2174295" cy="2918134"/>
          </a:xfrm>
          <a:prstGeom prst="rect">
            <a:avLst/>
          </a:prstGeom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BBA1EC1A-2EDC-7D78-568B-7973474CB317}"/>
              </a:ext>
            </a:extLst>
          </p:cNvPr>
          <p:cNvSpPr/>
          <p:nvPr/>
        </p:nvSpPr>
        <p:spPr>
          <a:xfrm>
            <a:off x="8840819" y="158590"/>
            <a:ext cx="2371725" cy="3283498"/>
          </a:xfrm>
          <a:prstGeom prst="rect">
            <a:avLst/>
          </a:prstGeom>
          <a:solidFill>
            <a:srgbClr val="5C16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68C582A5-F422-23D9-830B-118973D7F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712" y="258434"/>
            <a:ext cx="2217137" cy="3000971"/>
          </a:xfrm>
          <a:prstGeom prst="rect">
            <a:avLst/>
          </a:prstGeom>
        </p:spPr>
      </p:pic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6E02D2B1-4603-1973-8745-875E99C05E47}"/>
              </a:ext>
            </a:extLst>
          </p:cNvPr>
          <p:cNvSpPr/>
          <p:nvPr/>
        </p:nvSpPr>
        <p:spPr>
          <a:xfrm>
            <a:off x="394613" y="3450142"/>
            <a:ext cx="2371725" cy="32834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ACF7B67D-33A3-409D-57D9-6F860DB8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48" y="3554869"/>
            <a:ext cx="2321903" cy="3283498"/>
          </a:xfrm>
          <a:prstGeom prst="rect">
            <a:avLst/>
          </a:prstGeom>
        </p:spPr>
      </p:pic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CCF48237-417B-15FD-EE20-3E4F43667342}"/>
              </a:ext>
            </a:extLst>
          </p:cNvPr>
          <p:cNvSpPr/>
          <p:nvPr/>
        </p:nvSpPr>
        <p:spPr>
          <a:xfrm>
            <a:off x="3211155" y="3482839"/>
            <a:ext cx="2371725" cy="32834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8A0709A3-FA08-3002-B003-B7ABFFC4E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998" y="3585622"/>
            <a:ext cx="2371725" cy="3221513"/>
          </a:xfrm>
          <a:prstGeom prst="rect">
            <a:avLst/>
          </a:prstGeom>
        </p:spPr>
      </p:pic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C1C63151-8598-CD12-B8C8-4109D08FD52C}"/>
              </a:ext>
            </a:extLst>
          </p:cNvPr>
          <p:cNvSpPr/>
          <p:nvPr/>
        </p:nvSpPr>
        <p:spPr>
          <a:xfrm>
            <a:off x="6118003" y="3486731"/>
            <a:ext cx="2181941" cy="32834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C0326E89-7391-A6FC-712B-B8A51D9C3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649" y="3584863"/>
            <a:ext cx="2230978" cy="3221513"/>
          </a:xfrm>
          <a:prstGeom prst="rect">
            <a:avLst/>
          </a:prstGeom>
        </p:spPr>
      </p:pic>
      <p:sp>
        <p:nvSpPr>
          <p:cNvPr id="38" name="รูปหกเหลี่ยม 37">
            <a:extLst>
              <a:ext uri="{FF2B5EF4-FFF2-40B4-BE49-F238E27FC236}">
                <a16:creationId xmlns:a16="http://schemas.microsoft.com/office/drawing/2014/main" id="{D3ED5947-EB65-1E4F-F789-BFC9DDE8385E}"/>
              </a:ext>
            </a:extLst>
          </p:cNvPr>
          <p:cNvSpPr/>
          <p:nvPr/>
        </p:nvSpPr>
        <p:spPr>
          <a:xfrm>
            <a:off x="8908864" y="3965005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3766FF9D-3402-6601-06EA-396E5D762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9074329" y="4114254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547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rgbClr val="662398">
                  <a:shade val="30000"/>
                  <a:satMod val="115000"/>
                </a:srgbClr>
              </a:gs>
              <a:gs pos="50000">
                <a:srgbClr val="662398">
                  <a:shade val="67500"/>
                  <a:satMod val="115000"/>
                </a:srgbClr>
              </a:gs>
              <a:gs pos="100000">
                <a:srgbClr val="66239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319377" y="444137"/>
            <a:ext cx="4628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 </a:t>
            </a:r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ด้านการส่งเสริมและ</a:t>
            </a:r>
          </a:p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สนับสนุนการจัดการเรียนรู้</a:t>
            </a: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394613" y="1527420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319377" y="1717502"/>
            <a:ext cx="5244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2.2 </a:t>
            </a: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ดำเนินการตามระบบดูแลช่วยเหลือผู้เรียน </a:t>
            </a:r>
            <a:endParaRPr lang="th-TH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351C87B-2A65-1D3F-FEFB-33C982F18840}"/>
              </a:ext>
            </a:extLst>
          </p:cNvPr>
          <p:cNvSpPr txBox="1"/>
          <p:nvPr/>
        </p:nvSpPr>
        <p:spPr>
          <a:xfrm>
            <a:off x="295116" y="2230717"/>
            <a:ext cx="5582254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ข้าพเจ้าได้ดำเนินการ</a:t>
            </a:r>
            <a:r>
              <a:rPr lang="th-TH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จัดกิจกรรมและดำเนินงานตามระบบดูแลช่วยเหลือผู้เรียน มีการใช้ข้อมูลสารสนเทศเกี่ยวกับผู้เรียนรายบุคคล และประสานความร่วมมือกับผู้มีส่วนเกี่ยวข้อง เพื่อพัฒนาและแก้ไขปัญหาผู้เรียน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ea typeface="Arial" panose="020B0604020202020204" pitchFamily="34" charset="0"/>
              <a:cs typeface="DB Adman X" panose="02000506090000020004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EBA0B2B5-D4E5-BE13-7BA3-FF874BD030E8}"/>
              </a:ext>
            </a:extLst>
          </p:cNvPr>
          <p:cNvSpPr/>
          <p:nvPr/>
        </p:nvSpPr>
        <p:spPr>
          <a:xfrm>
            <a:off x="6315618" y="166644"/>
            <a:ext cx="2371725" cy="3283498"/>
          </a:xfrm>
          <a:prstGeom prst="rect">
            <a:avLst/>
          </a:prstGeom>
          <a:solidFill>
            <a:srgbClr val="5C16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20BD92F-FDD1-3A32-8632-D22881E2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722" y="235878"/>
            <a:ext cx="2241515" cy="318984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E3C7F13-F4AE-C3C7-37CF-6EA66AC3B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13" y="4021977"/>
            <a:ext cx="2949713" cy="268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ACEEB12-658D-30F4-4B46-6540C4EE1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001" y="4021977"/>
            <a:ext cx="3216917" cy="2649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447784DA-8163-9E0F-ED38-5DF04A75AF21}"/>
              </a:ext>
            </a:extLst>
          </p:cNvPr>
          <p:cNvSpPr/>
          <p:nvPr/>
        </p:nvSpPr>
        <p:spPr>
          <a:xfrm>
            <a:off x="6841588" y="3450142"/>
            <a:ext cx="2371725" cy="3283498"/>
          </a:xfrm>
          <a:prstGeom prst="rect">
            <a:avLst/>
          </a:prstGeom>
          <a:solidFill>
            <a:srgbClr val="5C16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EC6E97DD-37AA-2A49-30D2-94DCD3DB5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174" y="3581383"/>
            <a:ext cx="2181827" cy="3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3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rgbClr val="662398">
                  <a:shade val="30000"/>
                  <a:satMod val="115000"/>
                </a:srgbClr>
              </a:gs>
              <a:gs pos="50000">
                <a:srgbClr val="662398">
                  <a:shade val="67500"/>
                  <a:satMod val="115000"/>
                </a:srgbClr>
              </a:gs>
              <a:gs pos="100000">
                <a:srgbClr val="66239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319377" y="444137"/>
            <a:ext cx="4628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 </a:t>
            </a:r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ด้านการส่งเสริมและ</a:t>
            </a:r>
          </a:p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สนับสนุนการจัดการเรียนรู้</a:t>
            </a: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394613" y="1527420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72950" y="1662138"/>
            <a:ext cx="5863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2.3</a:t>
            </a:r>
            <a:r>
              <a:rPr lang="en-US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Arial" panose="020B0604020202020204" pitchFamily="34" charset="0"/>
                <a:cs typeface="DB Adman X" panose="02000506090000020004" pitchFamily="2" charset="-34"/>
              </a:rPr>
              <a:t>ร่วมปฏิบัติงานทางวิชาการ และงานอื่นๆ ของสถานศึกษา</a:t>
            </a:r>
            <a:endParaRPr lang="th-TH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E641298-6536-C99A-BC08-37BC4309D247}"/>
              </a:ext>
            </a:extLst>
          </p:cNvPr>
          <p:cNvSpPr txBox="1"/>
          <p:nvPr/>
        </p:nvSpPr>
        <p:spPr>
          <a:xfrm>
            <a:off x="72950" y="2330690"/>
            <a:ext cx="7635429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งานบริหารหลักสูตร โครงการห้องเรียนพิเศษ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งานเลขานุการ โครงการห้องเรียนพิเศษ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งานยกระดับผลสัมฤทธิ์ โครงการห้องเรียนพิเศษ </a:t>
            </a:r>
            <a:endParaRPr lang="en-US" sz="3200" b="1" dirty="0">
              <a:solidFill>
                <a:srgbClr val="FFC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ผู้ดูแล </a:t>
            </a:r>
            <a:r>
              <a:rPr lang="en-US" sz="3200" b="1" dirty="0" err="1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Fanpage</a:t>
            </a:r>
            <a:r>
              <a:rPr lang="en-US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โครงการห้องเรียนพิเศษ มัธยมศึกษา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งานกิจกรรมเรียนฟรี 15 ปี งานวิชาการ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งานวิจัยในชั้นเรียน งานวิชาการ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งานธนาคารโรงเรียน บริหารทั่วไป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งานกิจกรรมนักศึกษาวิชาทหาร บริหารทั่วไป</a:t>
            </a:r>
          </a:p>
          <a:p>
            <a:pPr>
              <a:spcBef>
                <a:spcPts val="600"/>
              </a:spcBef>
            </a:pPr>
            <a:endParaRPr lang="th-TH" sz="2400" dirty="0">
              <a:solidFill>
                <a:srgbClr val="7030A0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B5E3717F-AD6E-CF0F-482D-813B83102B6B}"/>
              </a:ext>
            </a:extLst>
          </p:cNvPr>
          <p:cNvSpPr/>
          <p:nvPr/>
        </p:nvSpPr>
        <p:spPr>
          <a:xfrm>
            <a:off x="6315618" y="166644"/>
            <a:ext cx="2371725" cy="3283498"/>
          </a:xfrm>
          <a:prstGeom prst="rect">
            <a:avLst/>
          </a:prstGeom>
          <a:solidFill>
            <a:srgbClr val="5C16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71AAECD-CB9D-0B90-CE97-91B00FFF9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220" y="287058"/>
            <a:ext cx="2145139" cy="3063241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9469E16-0450-BDF9-E991-AA5306E3684D}"/>
              </a:ext>
            </a:extLst>
          </p:cNvPr>
          <p:cNvSpPr/>
          <p:nvPr/>
        </p:nvSpPr>
        <p:spPr>
          <a:xfrm>
            <a:off x="6877897" y="2999852"/>
            <a:ext cx="1275806" cy="500471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B76BA55-6F30-9006-4148-7471460D8A00}"/>
              </a:ext>
            </a:extLst>
          </p:cNvPr>
          <p:cNvSpPr txBox="1"/>
          <p:nvPr/>
        </p:nvSpPr>
        <p:spPr>
          <a:xfrm>
            <a:off x="5164485" y="3179112"/>
            <a:ext cx="4702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Angsana New" panose="02020603050405020304" pitchFamily="18" charset="-34"/>
                <a:cs typeface="DB Adman X" panose="02000506090000020004" pitchFamily="2" charset="-34"/>
              </a:rPr>
              <a:t>คำสั่งกลุ่มสาระ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E8EB5E10-7B01-0C3F-4CD2-18601E3B949E}"/>
              </a:ext>
            </a:extLst>
          </p:cNvPr>
          <p:cNvSpPr/>
          <p:nvPr/>
        </p:nvSpPr>
        <p:spPr>
          <a:xfrm>
            <a:off x="8926304" y="176929"/>
            <a:ext cx="2371725" cy="3283498"/>
          </a:xfrm>
          <a:prstGeom prst="rect">
            <a:avLst/>
          </a:prstGeom>
          <a:solidFill>
            <a:srgbClr val="5C16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9BA6A44-49B3-A8D1-9F4D-247F52E6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035" y="238678"/>
            <a:ext cx="2187859" cy="3111621"/>
          </a:xfrm>
          <a:prstGeom prst="rect">
            <a:avLst/>
          </a:prstGeom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B1688B98-B880-8625-DCAB-E3363A112459}"/>
              </a:ext>
            </a:extLst>
          </p:cNvPr>
          <p:cNvSpPr/>
          <p:nvPr/>
        </p:nvSpPr>
        <p:spPr>
          <a:xfrm>
            <a:off x="9620002" y="3074974"/>
            <a:ext cx="1275806" cy="500471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FDDF97DD-0B5F-48B7-9597-CDBEE18EF48E}"/>
              </a:ext>
            </a:extLst>
          </p:cNvPr>
          <p:cNvSpPr txBox="1"/>
          <p:nvPr/>
        </p:nvSpPr>
        <p:spPr>
          <a:xfrm>
            <a:off x="7906590" y="3125154"/>
            <a:ext cx="4702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Angsana New" panose="02020603050405020304" pitchFamily="18" charset="-34"/>
                <a:cs typeface="DB Adman X" panose="02000506090000020004" pitchFamily="2" charset="-34"/>
              </a:rPr>
              <a:t>คำสั่งวิชาการ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6B76D3F3-FDC2-AC08-49BB-AA6A0F9976F7}"/>
              </a:ext>
            </a:extLst>
          </p:cNvPr>
          <p:cNvSpPr/>
          <p:nvPr/>
        </p:nvSpPr>
        <p:spPr>
          <a:xfrm>
            <a:off x="6699981" y="3530484"/>
            <a:ext cx="2371725" cy="32834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7297B899-F715-EEE1-0507-82AA0C040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981" y="3667314"/>
            <a:ext cx="2121724" cy="3016219"/>
          </a:xfrm>
          <a:prstGeom prst="rect">
            <a:avLst/>
          </a:prstGeom>
        </p:spPr>
      </p:pic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04773FB2-0ADE-B52F-3AB1-A33170126B92}"/>
              </a:ext>
            </a:extLst>
          </p:cNvPr>
          <p:cNvSpPr/>
          <p:nvPr/>
        </p:nvSpPr>
        <p:spPr>
          <a:xfrm>
            <a:off x="7157802" y="6338529"/>
            <a:ext cx="1275806" cy="500471"/>
          </a:xfrm>
          <a:prstGeom prst="rect">
            <a:avLst/>
          </a:prstGeom>
          <a:solidFill>
            <a:srgbClr val="5C168F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82364686-A9B0-5098-B44E-84DB7E3A28B7}"/>
              </a:ext>
            </a:extLst>
          </p:cNvPr>
          <p:cNvSpPr txBox="1"/>
          <p:nvPr/>
        </p:nvSpPr>
        <p:spPr>
          <a:xfrm>
            <a:off x="5492020" y="6469497"/>
            <a:ext cx="4702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Angsana New" panose="02020603050405020304" pitchFamily="18" charset="-34"/>
                <a:cs typeface="DB Adman X" panose="02000506090000020004" pitchFamily="2" charset="-34"/>
              </a:rPr>
              <a:t>คำสั่งวิชาการ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0D9A6018-4E51-2EAB-CDD7-AE7CE8504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57" y="3963911"/>
            <a:ext cx="2405743" cy="24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C89E4E8-9FDE-8FCE-C3C6-46EEEDA6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ตัวแทนเนื้อหา 28">
            <a:extLst>
              <a:ext uri="{FF2B5EF4-FFF2-40B4-BE49-F238E27FC236}">
                <a16:creationId xmlns:a16="http://schemas.microsoft.com/office/drawing/2014/main" id="{DA6E0DE2-A9AA-37EE-C410-BE068E5A8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96294"/>
            <a:ext cx="5715000" cy="3810000"/>
          </a:xfr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E0FC5EF-BEEF-684E-F51C-BEDFB139B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รูปแบบอิสระ: รูปร่าง 4">
            <a:extLst>
              <a:ext uri="{FF2B5EF4-FFF2-40B4-BE49-F238E27FC236}">
                <a16:creationId xmlns:a16="http://schemas.microsoft.com/office/drawing/2014/main" id="{DA22A014-61AA-70AE-DCF3-058626E58133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รูปแบบอิสระ: รูปร่าง 5">
            <a:extLst>
              <a:ext uri="{FF2B5EF4-FFF2-40B4-BE49-F238E27FC236}">
                <a16:creationId xmlns:a16="http://schemas.microsoft.com/office/drawing/2014/main" id="{E247EA53-8F1B-70CF-2E53-119960CD403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rgbClr val="662398">
                  <a:shade val="30000"/>
                  <a:satMod val="115000"/>
                </a:srgbClr>
              </a:gs>
              <a:gs pos="50000">
                <a:srgbClr val="662398">
                  <a:shade val="67500"/>
                  <a:satMod val="115000"/>
                </a:srgbClr>
              </a:gs>
              <a:gs pos="100000">
                <a:srgbClr val="66239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กล่องข้อความ 1">
            <a:extLst>
              <a:ext uri="{FF2B5EF4-FFF2-40B4-BE49-F238E27FC236}">
                <a16:creationId xmlns:a16="http://schemas.microsoft.com/office/drawing/2014/main" id="{A0BD43C9-BCE8-1094-4100-FFBAA07FFC6E}"/>
              </a:ext>
            </a:extLst>
          </p:cNvPr>
          <p:cNvSpPr txBox="1"/>
          <p:nvPr/>
        </p:nvSpPr>
        <p:spPr>
          <a:xfrm>
            <a:off x="319377" y="444137"/>
            <a:ext cx="4628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 </a:t>
            </a:r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ด้านการส่งเสริมและ</a:t>
            </a:r>
          </a:p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สนับสนุนการจัดการเรียนรู้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842E0961-D98B-43F3-67E8-ADA678A38F60}"/>
              </a:ext>
            </a:extLst>
          </p:cNvPr>
          <p:cNvSpPr/>
          <p:nvPr/>
        </p:nvSpPr>
        <p:spPr>
          <a:xfrm flipV="1">
            <a:off x="394613" y="1527420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AC2AD96-73A9-33A2-B4F6-3FA8528FAEF0}"/>
              </a:ext>
            </a:extLst>
          </p:cNvPr>
          <p:cNvSpPr txBox="1"/>
          <p:nvPr/>
        </p:nvSpPr>
        <p:spPr>
          <a:xfrm>
            <a:off x="72950" y="1662138"/>
            <a:ext cx="58637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2.3 ประสานความร่วมมือกับผู้ปกครองภาคีเครือข่ายและหรือสถานประกอบการ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th-TH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F245F6DA-B70C-EFCE-F48C-5051070068D2}"/>
              </a:ext>
            </a:extLst>
          </p:cNvPr>
          <p:cNvSpPr/>
          <p:nvPr/>
        </p:nvSpPr>
        <p:spPr>
          <a:xfrm>
            <a:off x="8995744" y="104361"/>
            <a:ext cx="2371725" cy="4530058"/>
          </a:xfrm>
          <a:prstGeom prst="rect">
            <a:avLst/>
          </a:prstGeom>
          <a:solidFill>
            <a:srgbClr val="5C16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6F62ABB9-0966-5D5E-341B-40F01B499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533" y="177916"/>
            <a:ext cx="2205013" cy="4398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BD521D5E-EDBE-6307-363F-6FA72A0DC047}"/>
              </a:ext>
            </a:extLst>
          </p:cNvPr>
          <p:cNvSpPr/>
          <p:nvPr/>
        </p:nvSpPr>
        <p:spPr>
          <a:xfrm>
            <a:off x="9686411" y="4262813"/>
            <a:ext cx="1275806" cy="500471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6E3A9CF9-3563-1318-0EAC-9287D33B0662}"/>
              </a:ext>
            </a:extLst>
          </p:cNvPr>
          <p:cNvSpPr txBox="1"/>
          <p:nvPr/>
        </p:nvSpPr>
        <p:spPr>
          <a:xfrm>
            <a:off x="7972999" y="4298408"/>
            <a:ext cx="4702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ไลน์กลุ่ม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277CA47-EE0B-822A-07DC-D2D13919C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6" y="2377186"/>
            <a:ext cx="3087704" cy="231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CEC65653-06B4-39CD-3353-9A5DB442B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849" y="2083231"/>
            <a:ext cx="4627943" cy="2603218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179D8B08-BFB6-02CB-DCF5-652F4303C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3" y="4704984"/>
            <a:ext cx="3107871" cy="2071914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07631E9F-C797-EFBD-496B-B37741D87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49" y="4699512"/>
            <a:ext cx="2819400" cy="2114550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41ECA3FF-8D34-C4F0-AE86-55AD2EBFB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91" y="4722044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21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BF843D3-05B3-4B09-8FD4-0546F0247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7" t="10065" r="11789" b="183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72CDBFFE-6063-44AF-8DBA-3F1CB45AB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24" y="3854384"/>
            <a:ext cx="1770695" cy="3065133"/>
          </a:xfrm>
          <a:prstGeom prst="rect">
            <a:avLst/>
          </a:prstGeom>
        </p:spPr>
      </p:pic>
      <p:sp>
        <p:nvSpPr>
          <p:cNvPr id="14" name="รูปหกเหลี่ยม 13">
            <a:extLst>
              <a:ext uri="{FF2B5EF4-FFF2-40B4-BE49-F238E27FC236}">
                <a16:creationId xmlns:a16="http://schemas.microsoft.com/office/drawing/2014/main" id="{DE11F5A2-5C3D-4752-AC16-56A4327593FA}"/>
              </a:ext>
            </a:extLst>
          </p:cNvPr>
          <p:cNvSpPr/>
          <p:nvPr/>
        </p:nvSpPr>
        <p:spPr>
          <a:xfrm>
            <a:off x="966159" y="2744917"/>
            <a:ext cx="3959965" cy="3413763"/>
          </a:xfrm>
          <a:prstGeom prst="hexagon">
            <a:avLst/>
          </a:prstGeom>
          <a:noFill/>
          <a:ln w="57150">
            <a:solidFill>
              <a:srgbClr val="662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รูปหกเหลี่ยม 12">
            <a:extLst>
              <a:ext uri="{FF2B5EF4-FFF2-40B4-BE49-F238E27FC236}">
                <a16:creationId xmlns:a16="http://schemas.microsoft.com/office/drawing/2014/main" id="{C0B21347-F194-42D2-AB12-A60537E3B23C}"/>
              </a:ext>
            </a:extLst>
          </p:cNvPr>
          <p:cNvSpPr/>
          <p:nvPr/>
        </p:nvSpPr>
        <p:spPr>
          <a:xfrm>
            <a:off x="228372" y="1623527"/>
            <a:ext cx="3959965" cy="3413763"/>
          </a:xfrm>
          <a:prstGeom prst="hexagon">
            <a:avLst/>
          </a:prstGeom>
          <a:noFill/>
          <a:ln w="57150">
            <a:solidFill>
              <a:srgbClr val="9E8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รูปหกเหลี่ยม 4">
            <a:extLst>
              <a:ext uri="{FF2B5EF4-FFF2-40B4-BE49-F238E27FC236}">
                <a16:creationId xmlns:a16="http://schemas.microsoft.com/office/drawing/2014/main" id="{36B51A75-0A93-4402-9348-15A0E16574E2}"/>
              </a:ext>
            </a:extLst>
          </p:cNvPr>
          <p:cNvSpPr/>
          <p:nvPr/>
        </p:nvSpPr>
        <p:spPr>
          <a:xfrm>
            <a:off x="382260" y="1989875"/>
            <a:ext cx="4543864" cy="3917124"/>
          </a:xfrm>
          <a:prstGeom prst="hexagon">
            <a:avLst/>
          </a:prstGeom>
          <a:solidFill>
            <a:srgbClr val="9E8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กล่องข้อความ 1">
            <a:extLst>
              <a:ext uri="{FF2B5EF4-FFF2-40B4-BE49-F238E27FC236}">
                <a16:creationId xmlns:a16="http://schemas.microsoft.com/office/drawing/2014/main" id="{4AFE18BF-A267-4840-8E8D-D427DFF0A210}"/>
              </a:ext>
            </a:extLst>
          </p:cNvPr>
          <p:cNvSpPr txBox="1"/>
          <p:nvPr/>
        </p:nvSpPr>
        <p:spPr>
          <a:xfrm>
            <a:off x="4943794" y="1574015"/>
            <a:ext cx="5950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6623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ชื่อ น.ส.มณีรัตน์ กวดขุนทด</a:t>
            </a:r>
          </a:p>
        </p:txBody>
      </p:sp>
      <p:sp>
        <p:nvSpPr>
          <p:cNvPr id="8" name="กล่องข้อความ 1">
            <a:extLst>
              <a:ext uri="{FF2B5EF4-FFF2-40B4-BE49-F238E27FC236}">
                <a16:creationId xmlns:a16="http://schemas.microsoft.com/office/drawing/2014/main" id="{56D74AA0-748E-4EFE-BA12-5512BF31352F}"/>
              </a:ext>
            </a:extLst>
          </p:cNvPr>
          <p:cNvSpPr txBox="1"/>
          <p:nvPr/>
        </p:nvSpPr>
        <p:spPr>
          <a:xfrm>
            <a:off x="4955256" y="3524270"/>
            <a:ext cx="617508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rgbClr val="6623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ตำแหน่ง ครู วิทยฐานะ ชำนาญการ </a:t>
            </a:r>
          </a:p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rgbClr val="6623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โรงเรียนด่านขุนทด อ.ด่านขุนทด </a:t>
            </a:r>
          </a:p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rgbClr val="6623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จ.นครราชสีมา</a:t>
            </a:r>
          </a:p>
          <a:p>
            <a:endParaRPr lang="th-TH" sz="3200" b="1" dirty="0">
              <a:ln>
                <a:solidFill>
                  <a:schemeClr val="bg1"/>
                </a:solidFill>
              </a:ln>
              <a:solidFill>
                <a:srgbClr val="6623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9" name="กล่องข้อความ 1">
            <a:extLst>
              <a:ext uri="{FF2B5EF4-FFF2-40B4-BE49-F238E27FC236}">
                <a16:creationId xmlns:a16="http://schemas.microsoft.com/office/drawing/2014/main" id="{44E203BD-CB0F-48AA-9BF7-6CB5134BE3A0}"/>
              </a:ext>
            </a:extLst>
          </p:cNvPr>
          <p:cNvSpPr txBox="1"/>
          <p:nvPr/>
        </p:nvSpPr>
        <p:spPr>
          <a:xfrm>
            <a:off x="4926124" y="2447052"/>
            <a:ext cx="65886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rgbClr val="6623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เริ่มปฏิบัติหน้าที่ 1 ตุลาคม 2555</a:t>
            </a:r>
          </a:p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rgbClr val="6623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ตำแหน่ง ครูผู้ช่วย โรงเรียนด่านขุนทด</a:t>
            </a:r>
          </a:p>
        </p:txBody>
      </p:sp>
      <p:sp>
        <p:nvSpPr>
          <p:cNvPr id="10" name="กล่องข้อความ 1">
            <a:extLst>
              <a:ext uri="{FF2B5EF4-FFF2-40B4-BE49-F238E27FC236}">
                <a16:creationId xmlns:a16="http://schemas.microsoft.com/office/drawing/2014/main" id="{9CE51E2B-B728-409F-B3CB-CF9B628110BA}"/>
              </a:ext>
            </a:extLst>
          </p:cNvPr>
          <p:cNvSpPr txBox="1"/>
          <p:nvPr/>
        </p:nvSpPr>
        <p:spPr>
          <a:xfrm>
            <a:off x="4960420" y="5037290"/>
            <a:ext cx="4567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rgbClr val="6623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อายุราชการ 9 ปี 11 เดือน</a:t>
            </a:r>
          </a:p>
        </p:txBody>
      </p:sp>
      <p:sp>
        <p:nvSpPr>
          <p:cNvPr id="11" name="กล่องข้อความ 1">
            <a:extLst>
              <a:ext uri="{FF2B5EF4-FFF2-40B4-BE49-F238E27FC236}">
                <a16:creationId xmlns:a16="http://schemas.microsoft.com/office/drawing/2014/main" id="{34CD86D0-C2FD-4B5E-92C9-590D957A37A3}"/>
              </a:ext>
            </a:extLst>
          </p:cNvPr>
          <p:cNvSpPr txBox="1"/>
          <p:nvPr/>
        </p:nvSpPr>
        <p:spPr>
          <a:xfrm>
            <a:off x="4704853" y="406092"/>
            <a:ext cx="72731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ประวัติผู้รับการประเมิน</a:t>
            </a:r>
            <a:endParaRPr lang="th-TH" sz="2800" b="1" dirty="0">
              <a:ln>
                <a:solidFill>
                  <a:schemeClr val="bg1"/>
                </a:solidFill>
              </a:ln>
              <a:solidFill>
                <a:srgbClr val="9E835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757F1DF-CBE6-41FA-85A3-E9A9FEC74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/>
        </p:blipFill>
        <p:spPr>
          <a:xfrm>
            <a:off x="547724" y="2127450"/>
            <a:ext cx="4170193" cy="3594992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33520EB-699D-4C82-B85A-329F0B6A6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376" y="306740"/>
            <a:ext cx="791984" cy="1370952"/>
          </a:xfrm>
          <a:prstGeom prst="rect">
            <a:avLst/>
          </a:prstGeom>
        </p:spPr>
      </p:pic>
      <p:sp>
        <p:nvSpPr>
          <p:cNvPr id="18" name="รูปหกเหลี่ยม 17">
            <a:extLst>
              <a:ext uri="{FF2B5EF4-FFF2-40B4-BE49-F238E27FC236}">
                <a16:creationId xmlns:a16="http://schemas.microsoft.com/office/drawing/2014/main" id="{AE05E568-D692-45D1-9FC6-07106D612C4F}"/>
              </a:ext>
            </a:extLst>
          </p:cNvPr>
          <p:cNvSpPr/>
          <p:nvPr/>
        </p:nvSpPr>
        <p:spPr>
          <a:xfrm>
            <a:off x="10473570" y="5971322"/>
            <a:ext cx="2014855" cy="1736944"/>
          </a:xfrm>
          <a:prstGeom prst="hexagon">
            <a:avLst/>
          </a:prstGeom>
          <a:noFill/>
          <a:ln w="19050">
            <a:solidFill>
              <a:srgbClr val="662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รูปหกเหลี่ยม 18">
            <a:extLst>
              <a:ext uri="{FF2B5EF4-FFF2-40B4-BE49-F238E27FC236}">
                <a16:creationId xmlns:a16="http://schemas.microsoft.com/office/drawing/2014/main" id="{F6F81140-1784-4D9B-A8F7-D6891507033F}"/>
              </a:ext>
            </a:extLst>
          </p:cNvPr>
          <p:cNvSpPr/>
          <p:nvPr/>
        </p:nvSpPr>
        <p:spPr>
          <a:xfrm>
            <a:off x="10104677" y="5121056"/>
            <a:ext cx="2014855" cy="1736944"/>
          </a:xfrm>
          <a:prstGeom prst="hexagon">
            <a:avLst/>
          </a:prstGeom>
          <a:noFill/>
          <a:ln w="9525">
            <a:solidFill>
              <a:srgbClr val="C1A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88DB5A-A3B3-C69F-F75B-0B918FC2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1C18264-F03E-E3F1-9B11-4DEFC9A4F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7E4E451-BFB3-70C7-4F67-DDE938A06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C4C87F2-59CC-183C-AA6E-14BBF093B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5293" y="4392219"/>
            <a:ext cx="1770695" cy="3065133"/>
          </a:xfrm>
          <a:prstGeom prst="rect">
            <a:avLst/>
          </a:prstGeom>
        </p:spPr>
      </p:pic>
      <p:sp>
        <p:nvSpPr>
          <p:cNvPr id="6" name="กล่องข้อความ 1">
            <a:extLst>
              <a:ext uri="{FF2B5EF4-FFF2-40B4-BE49-F238E27FC236}">
                <a16:creationId xmlns:a16="http://schemas.microsoft.com/office/drawing/2014/main" id="{C048BD95-C1F4-8DB4-FFE7-096EA3F08B89}"/>
              </a:ext>
            </a:extLst>
          </p:cNvPr>
          <p:cNvSpPr txBox="1"/>
          <p:nvPr/>
        </p:nvSpPr>
        <p:spPr>
          <a:xfrm>
            <a:off x="2135957" y="935939"/>
            <a:ext cx="56364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ด้านที่ 3</a:t>
            </a:r>
          </a:p>
          <a:p>
            <a:pPr algn="ctr"/>
            <a:r>
              <a:rPr lang="th-TH" sz="48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ด้านการพัฒนาตนเอง</a:t>
            </a:r>
          </a:p>
          <a:p>
            <a:pPr algn="ctr"/>
            <a:r>
              <a:rPr lang="th-TH" sz="48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และพัฒนาวิชาชีพ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236802F1-EABB-BB98-DAA9-717B505715F7}"/>
              </a:ext>
            </a:extLst>
          </p:cNvPr>
          <p:cNvSpPr/>
          <p:nvPr/>
        </p:nvSpPr>
        <p:spPr>
          <a:xfrm>
            <a:off x="1722045" y="3311731"/>
            <a:ext cx="6724620" cy="45719"/>
          </a:xfrm>
          <a:prstGeom prst="roundRect">
            <a:avLst/>
          </a:prstGeom>
          <a:solidFill>
            <a:srgbClr val="9E8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401A6AB7-269D-620D-C00E-BF1CC8D49D72}"/>
              </a:ext>
            </a:extLst>
          </p:cNvPr>
          <p:cNvSpPr txBox="1"/>
          <p:nvPr/>
        </p:nvSpPr>
        <p:spPr>
          <a:xfrm>
            <a:off x="1482641" y="3485398"/>
            <a:ext cx="700685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 พัฒนาตนเองอย่างเป็นระบบและต่อเนื่อง</a:t>
            </a:r>
          </a:p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 มีส่วนร่วมในการแลกเปลี่ยนเรียนรู้ทางวิชาชีพเพื่อแก้ปัญหาและพัฒนาการจัดการเรียนรู้</a:t>
            </a:r>
          </a:p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3. </a:t>
            </a:r>
            <a:r>
              <a:rPr lang="th-TH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นำความรู้ </a:t>
            </a:r>
            <a:r>
              <a:rPr lang="th-TH" dirty="0">
                <a:solidFill>
                  <a:srgbClr val="7030A0"/>
                </a:solidFill>
                <a:effectLst/>
                <a:latin typeface="Mitr Medium" panose="00000600000000000000" pitchFamily="2" charset="-34"/>
                <a:ea typeface="Arial" panose="020B0604020202020204" pitchFamily="34" charset="0"/>
                <a:cs typeface="Mitr Medium" panose="00000600000000000000" pitchFamily="2" charset="-34"/>
              </a:rPr>
              <a:t>ความสามารถและทักษะที่ได้จากการพัฒนาตนเองและวิชาชีพมาใช้ในการพัฒนาการจัดการเรียนรู้ การพัฒนาคุณภาพผู้เรียน และการพัฒนานวัตกรรมการจัดการเรียนรู้</a:t>
            </a:r>
            <a:endParaRPr lang="en-US" dirty="0">
              <a:solidFill>
                <a:srgbClr val="7030A0"/>
              </a:solidFill>
              <a:effectLst/>
              <a:latin typeface="Mitr Medium" panose="00000600000000000000" pitchFamily="2" charset="-34"/>
              <a:ea typeface="Arial" panose="020B0604020202020204" pitchFamily="34" charset="0"/>
              <a:cs typeface="Mitr Medium" panose="00000600000000000000" pitchFamily="2" charset="-34"/>
            </a:endParaRPr>
          </a:p>
          <a:p>
            <a:pPr>
              <a:spcBef>
                <a:spcPts val="600"/>
              </a:spcBef>
            </a:pPr>
            <a:endParaRPr lang="th-TH" sz="2000" b="1" dirty="0">
              <a:solidFill>
                <a:srgbClr val="5C168F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pPr>
              <a:spcBef>
                <a:spcPts val="600"/>
              </a:spcBef>
            </a:pPr>
            <a:endParaRPr lang="th-TH" dirty="0">
              <a:solidFill>
                <a:srgbClr val="7030A0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63B0F96-87F7-74F7-6166-1CB8C2585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254" y="2535673"/>
            <a:ext cx="1072507" cy="185654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75132CB-E293-5A87-1D2E-6C46DC2A89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8" t="23889" r="36665"/>
          <a:stretch/>
        </p:blipFill>
        <p:spPr>
          <a:xfrm>
            <a:off x="8218740" y="1638290"/>
            <a:ext cx="3098800" cy="5219709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B2F2E2C-4CE2-7E67-F258-BC2517E628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55" t="4948" r="4297" b="8287"/>
          <a:stretch/>
        </p:blipFill>
        <p:spPr>
          <a:xfrm>
            <a:off x="7661501" y="-2"/>
            <a:ext cx="45304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7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rgbClr val="9A0000">
                  <a:shade val="30000"/>
                  <a:satMod val="115000"/>
                </a:srgbClr>
              </a:gs>
              <a:gs pos="50000">
                <a:srgbClr val="9A0000">
                  <a:shade val="67500"/>
                  <a:satMod val="115000"/>
                </a:srgbClr>
              </a:gs>
              <a:gs pos="100000">
                <a:srgbClr val="9A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รูปหกเหลี่ยม 16">
            <a:extLst>
              <a:ext uri="{FF2B5EF4-FFF2-40B4-BE49-F238E27FC236}">
                <a16:creationId xmlns:a16="http://schemas.microsoft.com/office/drawing/2014/main" id="{E7E5C3F0-DA36-4230-B84E-5465C68ACE9B}"/>
              </a:ext>
            </a:extLst>
          </p:cNvPr>
          <p:cNvSpPr/>
          <p:nvPr/>
        </p:nvSpPr>
        <p:spPr>
          <a:xfrm>
            <a:off x="5711905" y="470263"/>
            <a:ext cx="3851843" cy="3320554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1ADDA1E-F8A6-4345-9291-CBE19B7EF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r="11393"/>
          <a:stretch/>
        </p:blipFill>
        <p:spPr>
          <a:xfrm>
            <a:off x="5877370" y="597966"/>
            <a:ext cx="3535081" cy="3047482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173788" y="407979"/>
            <a:ext cx="42803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3. </a:t>
            </a:r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ด้านการพัฒนาตนเอง</a:t>
            </a:r>
          </a:p>
          <a:p>
            <a:pPr algn="ctr"/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และพัฒนาวิชาชีพ</a:t>
            </a: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308925" y="1468869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2" name="รูปหกเหลี่ยม 21">
            <a:extLst>
              <a:ext uri="{FF2B5EF4-FFF2-40B4-BE49-F238E27FC236}">
                <a16:creationId xmlns:a16="http://schemas.microsoft.com/office/drawing/2014/main" id="{0B343AC1-6658-4978-88FC-E357FDDF9887}"/>
              </a:ext>
            </a:extLst>
          </p:cNvPr>
          <p:cNvSpPr/>
          <p:nvPr/>
        </p:nvSpPr>
        <p:spPr>
          <a:xfrm>
            <a:off x="9079069" y="2466941"/>
            <a:ext cx="2749291" cy="2370078"/>
          </a:xfrm>
          <a:prstGeom prst="hexagon">
            <a:avLst/>
          </a:prstGeom>
          <a:solidFill>
            <a:srgbClr val="9A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BB9C173-D3D6-47EE-B982-04593BB6F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1333"/>
          <a:stretch/>
        </p:blipFill>
        <p:spPr>
          <a:xfrm>
            <a:off x="9244534" y="2616190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4" name="รูปหกเหลี่ยม 23">
            <a:extLst>
              <a:ext uri="{FF2B5EF4-FFF2-40B4-BE49-F238E27FC236}">
                <a16:creationId xmlns:a16="http://schemas.microsoft.com/office/drawing/2014/main" id="{C4A1A749-A3D5-4D26-A215-2CC00E6636DD}"/>
              </a:ext>
            </a:extLst>
          </p:cNvPr>
          <p:cNvSpPr/>
          <p:nvPr/>
        </p:nvSpPr>
        <p:spPr>
          <a:xfrm>
            <a:off x="6839451" y="3971353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2CE15728-7273-46A6-88B4-30B204F2E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r="11393"/>
          <a:stretch/>
        </p:blipFill>
        <p:spPr>
          <a:xfrm>
            <a:off x="7004916" y="4120602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6" name="รูปหกเหลี่ยม 25">
            <a:extLst>
              <a:ext uri="{FF2B5EF4-FFF2-40B4-BE49-F238E27FC236}">
                <a16:creationId xmlns:a16="http://schemas.microsoft.com/office/drawing/2014/main" id="{517AD701-2D17-4BEA-9CD0-2E8F1B15007B}"/>
              </a:ext>
            </a:extLst>
          </p:cNvPr>
          <p:cNvSpPr/>
          <p:nvPr/>
        </p:nvSpPr>
        <p:spPr>
          <a:xfrm>
            <a:off x="9442709" y="5145980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รูปหกเหลี่ยม 26">
            <a:extLst>
              <a:ext uri="{FF2B5EF4-FFF2-40B4-BE49-F238E27FC236}">
                <a16:creationId xmlns:a16="http://schemas.microsoft.com/office/drawing/2014/main" id="{9096D9FC-CBBF-461B-A642-DDCCA71B49F1}"/>
              </a:ext>
            </a:extLst>
          </p:cNvPr>
          <p:cNvSpPr/>
          <p:nvPr/>
        </p:nvSpPr>
        <p:spPr>
          <a:xfrm>
            <a:off x="9199379" y="5403214"/>
            <a:ext cx="2749291" cy="2370078"/>
          </a:xfrm>
          <a:prstGeom prst="hexagon">
            <a:avLst/>
          </a:prstGeom>
          <a:gradFill flip="none" rotWithShape="1">
            <a:gsLst>
              <a:gs pos="0">
                <a:srgbClr val="9A0000">
                  <a:shade val="30000"/>
                  <a:satMod val="115000"/>
                </a:srgbClr>
              </a:gs>
              <a:gs pos="50000">
                <a:srgbClr val="9A0000">
                  <a:shade val="67500"/>
                  <a:satMod val="115000"/>
                </a:srgbClr>
              </a:gs>
              <a:gs pos="100000">
                <a:srgbClr val="9A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198484" y="1620259"/>
            <a:ext cx="524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3.1 พัฒนาตนเองอย่างเป็นระบบและต่อเนื่อง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D82FBE1-FB42-9890-0316-A3CB0D145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72" y="2022248"/>
            <a:ext cx="2104585" cy="299498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BA7DD6F-2E9D-D16E-1EE1-6AA0190E05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7" t="6779"/>
          <a:stretch/>
        </p:blipFill>
        <p:spPr>
          <a:xfrm rot="5400000">
            <a:off x="2797903" y="1720455"/>
            <a:ext cx="2015742" cy="265270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41B89AE-0C27-6EF7-FA35-8B40F38076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681" r="7982"/>
          <a:stretch/>
        </p:blipFill>
        <p:spPr>
          <a:xfrm rot="5400000">
            <a:off x="3075112" y="3535882"/>
            <a:ext cx="1875636" cy="305415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3E84AFD-6E54-F793-1858-D16E9B5EB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15466" y="4759695"/>
            <a:ext cx="1709902" cy="229029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952E778-E01A-4940-DF3C-C3A05A7EF0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763131" y="4514062"/>
            <a:ext cx="1897545" cy="25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6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9695" y="-26126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rgbClr val="9A0000">
                  <a:shade val="30000"/>
                  <a:satMod val="115000"/>
                </a:srgbClr>
              </a:gs>
              <a:gs pos="50000">
                <a:srgbClr val="9A0000">
                  <a:shade val="67500"/>
                  <a:satMod val="115000"/>
                </a:srgbClr>
              </a:gs>
              <a:gs pos="100000">
                <a:srgbClr val="9A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รูปหกเหลี่ยม 16">
            <a:extLst>
              <a:ext uri="{FF2B5EF4-FFF2-40B4-BE49-F238E27FC236}">
                <a16:creationId xmlns:a16="http://schemas.microsoft.com/office/drawing/2014/main" id="{E7E5C3F0-DA36-4230-B84E-5465C68ACE9B}"/>
              </a:ext>
            </a:extLst>
          </p:cNvPr>
          <p:cNvSpPr/>
          <p:nvPr/>
        </p:nvSpPr>
        <p:spPr>
          <a:xfrm>
            <a:off x="6018714" y="446846"/>
            <a:ext cx="3851843" cy="3320554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1ADDA1E-F8A6-4345-9291-CBE19B7EF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r="17330"/>
          <a:stretch/>
        </p:blipFill>
        <p:spPr>
          <a:xfrm>
            <a:off x="6177096" y="583382"/>
            <a:ext cx="3535081" cy="3047482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53478" y="160352"/>
            <a:ext cx="42803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3. </a:t>
            </a:r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ด้านการพัฒนาตนเอง</a:t>
            </a:r>
          </a:p>
          <a:p>
            <a:pPr algn="ctr"/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และพัฒนาวิชาชีพ</a:t>
            </a: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53478" y="1250633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2" name="รูปหกเหลี่ยม 21">
            <a:extLst>
              <a:ext uri="{FF2B5EF4-FFF2-40B4-BE49-F238E27FC236}">
                <a16:creationId xmlns:a16="http://schemas.microsoft.com/office/drawing/2014/main" id="{0B343AC1-6658-4978-88FC-E357FDDF9887}"/>
              </a:ext>
            </a:extLst>
          </p:cNvPr>
          <p:cNvSpPr/>
          <p:nvPr/>
        </p:nvSpPr>
        <p:spPr>
          <a:xfrm>
            <a:off x="9079069" y="2466941"/>
            <a:ext cx="2749291" cy="2370078"/>
          </a:xfrm>
          <a:prstGeom prst="hexagon">
            <a:avLst/>
          </a:prstGeom>
          <a:solidFill>
            <a:srgbClr val="9A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BB9C173-D3D6-47EE-B982-04593BB6F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/>
        </p:blipFill>
        <p:spPr>
          <a:xfrm>
            <a:off x="9244534" y="2616190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4" name="รูปหกเหลี่ยม 23">
            <a:extLst>
              <a:ext uri="{FF2B5EF4-FFF2-40B4-BE49-F238E27FC236}">
                <a16:creationId xmlns:a16="http://schemas.microsoft.com/office/drawing/2014/main" id="{C4A1A749-A3D5-4D26-A215-2CC00E6636DD}"/>
              </a:ext>
            </a:extLst>
          </p:cNvPr>
          <p:cNvSpPr/>
          <p:nvPr/>
        </p:nvSpPr>
        <p:spPr>
          <a:xfrm>
            <a:off x="6839451" y="3971353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2CE15728-7273-46A6-88B4-30B204F2E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/>
        </p:blipFill>
        <p:spPr>
          <a:xfrm>
            <a:off x="7004916" y="4120602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6" name="รูปหกเหลี่ยม 25">
            <a:extLst>
              <a:ext uri="{FF2B5EF4-FFF2-40B4-BE49-F238E27FC236}">
                <a16:creationId xmlns:a16="http://schemas.microsoft.com/office/drawing/2014/main" id="{517AD701-2D17-4BEA-9CD0-2E8F1B15007B}"/>
              </a:ext>
            </a:extLst>
          </p:cNvPr>
          <p:cNvSpPr/>
          <p:nvPr/>
        </p:nvSpPr>
        <p:spPr>
          <a:xfrm>
            <a:off x="9442709" y="5145980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รูปหกเหลี่ยม 26">
            <a:extLst>
              <a:ext uri="{FF2B5EF4-FFF2-40B4-BE49-F238E27FC236}">
                <a16:creationId xmlns:a16="http://schemas.microsoft.com/office/drawing/2014/main" id="{9096D9FC-CBBF-461B-A642-DDCCA71B49F1}"/>
              </a:ext>
            </a:extLst>
          </p:cNvPr>
          <p:cNvSpPr/>
          <p:nvPr/>
        </p:nvSpPr>
        <p:spPr>
          <a:xfrm>
            <a:off x="9199379" y="5403214"/>
            <a:ext cx="2749291" cy="2370078"/>
          </a:xfrm>
          <a:prstGeom prst="hexagon">
            <a:avLst/>
          </a:prstGeom>
          <a:gradFill flip="none" rotWithShape="1">
            <a:gsLst>
              <a:gs pos="0">
                <a:srgbClr val="9A0000">
                  <a:shade val="30000"/>
                  <a:satMod val="115000"/>
                </a:srgbClr>
              </a:gs>
              <a:gs pos="50000">
                <a:srgbClr val="9A0000">
                  <a:shade val="67500"/>
                  <a:satMod val="115000"/>
                </a:srgbClr>
              </a:gs>
              <a:gs pos="100000">
                <a:srgbClr val="9A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58704" y="1414586"/>
            <a:ext cx="4759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3.2 มีส่วนร่วมในการแลกเปลี่ยนเรียนรู้ทางวิชาชีพเพื่อแก้ปัญหาและพัฒนาการจัดการเรียนรู้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9F456F9-1273-7C30-7431-414C2C352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26" y="2324933"/>
            <a:ext cx="2978884" cy="400608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32189FD-B8B1-864D-6FE0-C0E018F76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3727" y="2391442"/>
            <a:ext cx="2954683" cy="39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rgbClr val="9A0000">
                  <a:shade val="30000"/>
                  <a:satMod val="115000"/>
                </a:srgbClr>
              </a:gs>
              <a:gs pos="50000">
                <a:srgbClr val="9A0000">
                  <a:shade val="67500"/>
                  <a:satMod val="115000"/>
                </a:srgbClr>
              </a:gs>
              <a:gs pos="100000">
                <a:srgbClr val="9A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รูปหกเหลี่ยม 16">
            <a:extLst>
              <a:ext uri="{FF2B5EF4-FFF2-40B4-BE49-F238E27FC236}">
                <a16:creationId xmlns:a16="http://schemas.microsoft.com/office/drawing/2014/main" id="{E7E5C3F0-DA36-4230-B84E-5465C68ACE9B}"/>
              </a:ext>
            </a:extLst>
          </p:cNvPr>
          <p:cNvSpPr/>
          <p:nvPr/>
        </p:nvSpPr>
        <p:spPr>
          <a:xfrm>
            <a:off x="5711905" y="470263"/>
            <a:ext cx="3851843" cy="3320554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1ADDA1E-F8A6-4345-9291-CBE19B7EF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5877370" y="597966"/>
            <a:ext cx="3535081" cy="3047482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53478" y="157899"/>
            <a:ext cx="42803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3. </a:t>
            </a:r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ด้านการพัฒนาตนเอง</a:t>
            </a:r>
          </a:p>
          <a:p>
            <a:pPr algn="ctr"/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และพัฒนาวิชาชีพ</a:t>
            </a: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146749" y="1235117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2" name="รูปหกเหลี่ยม 21">
            <a:extLst>
              <a:ext uri="{FF2B5EF4-FFF2-40B4-BE49-F238E27FC236}">
                <a16:creationId xmlns:a16="http://schemas.microsoft.com/office/drawing/2014/main" id="{0B343AC1-6658-4978-88FC-E357FDDF9887}"/>
              </a:ext>
            </a:extLst>
          </p:cNvPr>
          <p:cNvSpPr/>
          <p:nvPr/>
        </p:nvSpPr>
        <p:spPr>
          <a:xfrm>
            <a:off x="9079069" y="2466941"/>
            <a:ext cx="2749291" cy="2370078"/>
          </a:xfrm>
          <a:prstGeom prst="hexagon">
            <a:avLst/>
          </a:prstGeom>
          <a:solidFill>
            <a:srgbClr val="9A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BB9C173-D3D6-47EE-B982-04593BB6F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9244534" y="2616190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4" name="รูปหกเหลี่ยม 23">
            <a:extLst>
              <a:ext uri="{FF2B5EF4-FFF2-40B4-BE49-F238E27FC236}">
                <a16:creationId xmlns:a16="http://schemas.microsoft.com/office/drawing/2014/main" id="{C4A1A749-A3D5-4D26-A215-2CC00E6636DD}"/>
              </a:ext>
            </a:extLst>
          </p:cNvPr>
          <p:cNvSpPr/>
          <p:nvPr/>
        </p:nvSpPr>
        <p:spPr>
          <a:xfrm>
            <a:off x="6839451" y="3971353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2CE15728-7273-46A6-88B4-30B204F2E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7004916" y="4120602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6" name="รูปหกเหลี่ยม 25">
            <a:extLst>
              <a:ext uri="{FF2B5EF4-FFF2-40B4-BE49-F238E27FC236}">
                <a16:creationId xmlns:a16="http://schemas.microsoft.com/office/drawing/2014/main" id="{517AD701-2D17-4BEA-9CD0-2E8F1B15007B}"/>
              </a:ext>
            </a:extLst>
          </p:cNvPr>
          <p:cNvSpPr/>
          <p:nvPr/>
        </p:nvSpPr>
        <p:spPr>
          <a:xfrm>
            <a:off x="9442709" y="5145980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รูปหกเหลี่ยม 26">
            <a:extLst>
              <a:ext uri="{FF2B5EF4-FFF2-40B4-BE49-F238E27FC236}">
                <a16:creationId xmlns:a16="http://schemas.microsoft.com/office/drawing/2014/main" id="{9096D9FC-CBBF-461B-A642-DDCCA71B49F1}"/>
              </a:ext>
            </a:extLst>
          </p:cNvPr>
          <p:cNvSpPr/>
          <p:nvPr/>
        </p:nvSpPr>
        <p:spPr>
          <a:xfrm>
            <a:off x="9199379" y="5403214"/>
            <a:ext cx="2749291" cy="2370078"/>
          </a:xfrm>
          <a:prstGeom prst="hexagon">
            <a:avLst/>
          </a:prstGeom>
          <a:gradFill flip="none" rotWithShape="1">
            <a:gsLst>
              <a:gs pos="0">
                <a:srgbClr val="9A0000">
                  <a:shade val="30000"/>
                  <a:satMod val="115000"/>
                </a:srgbClr>
              </a:gs>
              <a:gs pos="50000">
                <a:srgbClr val="9A0000">
                  <a:shade val="67500"/>
                  <a:satMod val="115000"/>
                </a:srgbClr>
              </a:gs>
              <a:gs pos="100000">
                <a:srgbClr val="9A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70835" y="1299429"/>
            <a:ext cx="475942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3.2 </a:t>
            </a:r>
            <a:r>
              <a:rPr lang="th-TH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H SarabunPSK" panose="020B0500040200020003" pitchFamily="34" charset="-34"/>
              </a:rPr>
              <a:t>นำความรู้ ความสามารถและทักษะที่ได้จากการพัฒนาตนเองและวิชาชีพมาใช้ในการพัฒนาการจัดการเรียนรู้ การพัฒนาคุณภาพผู้เรียน และการพัฒนานวัตกรรมการจัดการเรียนรู้</a:t>
            </a: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th-TH" sz="1800" dirty="0">
              <a:solidFill>
                <a:schemeClr val="bg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pic>
        <p:nvPicPr>
          <p:cNvPr id="1027" name="รูปภาพ 161">
            <a:extLst>
              <a:ext uri="{FF2B5EF4-FFF2-40B4-BE49-F238E27FC236}">
                <a16:creationId xmlns:a16="http://schemas.microsoft.com/office/drawing/2014/main" id="{E8262534-584E-275A-62A1-3D166915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4" y="3397575"/>
            <a:ext cx="1768475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รูปภาพ 162">
            <a:extLst>
              <a:ext uri="{FF2B5EF4-FFF2-40B4-BE49-F238E27FC236}">
                <a16:creationId xmlns:a16="http://schemas.microsoft.com/office/drawing/2014/main" id="{0BB1ECAE-3636-2B83-7FA3-FAB22334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513" y="3397575"/>
            <a:ext cx="17526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รูปภาพ 163">
            <a:extLst>
              <a:ext uri="{FF2B5EF4-FFF2-40B4-BE49-F238E27FC236}">
                <a16:creationId xmlns:a16="http://schemas.microsoft.com/office/drawing/2014/main" id="{3E4332A2-C44C-9971-ECDF-C6F2D2BF2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10" y="3397575"/>
            <a:ext cx="1782763" cy="25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ADA196-5E50-F646-6973-7BF698180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29" y="2615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293DB6-D628-EA77-F8C7-181DC418C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29" y="82006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7FED3D1-D7C8-D274-9439-F2913076F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07442D6-FFB8-D1C6-A1D0-746B6B457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D63EAF2-63BC-C83A-FF2B-315773833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กล่องข้อความ 1">
            <a:extLst>
              <a:ext uri="{FF2B5EF4-FFF2-40B4-BE49-F238E27FC236}">
                <a16:creationId xmlns:a16="http://schemas.microsoft.com/office/drawing/2014/main" id="{EDC213E1-0B7C-BDA9-7AC3-300A4557D47C}"/>
              </a:ext>
            </a:extLst>
          </p:cNvPr>
          <p:cNvSpPr txBox="1"/>
          <p:nvPr/>
        </p:nvSpPr>
        <p:spPr>
          <a:xfrm>
            <a:off x="3739574" y="2240013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ผลสำเร็จ</a:t>
            </a: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603BA761-94B0-E0AF-208F-18965B3E1F38}"/>
              </a:ext>
            </a:extLst>
          </p:cNvPr>
          <p:cNvSpPr/>
          <p:nvPr/>
        </p:nvSpPr>
        <p:spPr>
          <a:xfrm>
            <a:off x="1722045" y="3311731"/>
            <a:ext cx="6724620" cy="45719"/>
          </a:xfrm>
          <a:prstGeom prst="roundRect">
            <a:avLst/>
          </a:prstGeom>
          <a:solidFill>
            <a:srgbClr val="9E8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289F43CB-6133-574E-26C8-0BE19990A850}"/>
              </a:ext>
            </a:extLst>
          </p:cNvPr>
          <p:cNvSpPr txBox="1"/>
          <p:nvPr/>
        </p:nvSpPr>
        <p:spPr>
          <a:xfrm>
            <a:off x="1482641" y="3485398"/>
            <a:ext cx="7006856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 รางวัลครู</a:t>
            </a:r>
          </a:p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 รางวัลนักเรียน</a:t>
            </a:r>
          </a:p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3. เป็นวิทยากรและเผยแพร่ผลงาน</a:t>
            </a:r>
            <a:endParaRPr lang="th-TH" sz="2000" b="1" dirty="0">
              <a:solidFill>
                <a:srgbClr val="5C168F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pPr>
              <a:spcBef>
                <a:spcPts val="600"/>
              </a:spcBef>
            </a:pPr>
            <a:endParaRPr lang="th-TH" dirty="0">
              <a:solidFill>
                <a:srgbClr val="7030A0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D052BD2-E0FC-0EB1-9156-7308807C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254" y="2535673"/>
            <a:ext cx="1072507" cy="185654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CE64ABB-E946-1BD9-1458-E361F83356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8" t="23889" r="36665"/>
          <a:stretch/>
        </p:blipFill>
        <p:spPr>
          <a:xfrm>
            <a:off x="8218740" y="1638290"/>
            <a:ext cx="3098800" cy="521970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A091E1A-1FC8-D950-68AD-A7C40823F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55" t="4948" r="4297" b="8287"/>
          <a:stretch/>
        </p:blipFill>
        <p:spPr>
          <a:xfrm>
            <a:off x="7661501" y="-2"/>
            <a:ext cx="45304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319377" y="444137"/>
            <a:ext cx="179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รางวัลครู</a:t>
            </a: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243316" y="1036584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B97006B-663A-E395-ACA3-BEB5584DE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8" y="1105345"/>
            <a:ext cx="4051528" cy="261289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A4E4073-23DC-547B-727E-EAFAF504F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66" y="3870441"/>
            <a:ext cx="3988798" cy="281825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DB4E4F7-B185-DC70-1029-479A753FC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39" y="3875314"/>
            <a:ext cx="3988798" cy="2808512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173D69D4-5347-941F-0042-2F6319B41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119" y="1089975"/>
            <a:ext cx="3755939" cy="2635934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D382D106-6D07-C57C-6C60-C976BDC04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02" y="1127828"/>
            <a:ext cx="3838970" cy="2560228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D8DAF296-E7EE-A9B1-68A9-DAAB935FE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80" y="4107157"/>
            <a:ext cx="3526614" cy="234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C7EF55A-D06F-A489-366A-DBC8FB17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06A785D-C1C5-85FD-3A25-0F7DF8C28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EF7D98E-917B-A461-C93C-480EEE911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รูปแบบอิสระ: รูปร่าง 4">
            <a:extLst>
              <a:ext uri="{FF2B5EF4-FFF2-40B4-BE49-F238E27FC236}">
                <a16:creationId xmlns:a16="http://schemas.microsoft.com/office/drawing/2014/main" id="{F9125E56-8559-84A7-EE5C-EA6CA58DF761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รูปแบบอิสระ: รูปร่าง 5">
            <a:extLst>
              <a:ext uri="{FF2B5EF4-FFF2-40B4-BE49-F238E27FC236}">
                <a16:creationId xmlns:a16="http://schemas.microsoft.com/office/drawing/2014/main" id="{71DDFF80-FC1F-FFDE-1D49-D09CE4B68D40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กล่องข้อความ 1">
            <a:extLst>
              <a:ext uri="{FF2B5EF4-FFF2-40B4-BE49-F238E27FC236}">
                <a16:creationId xmlns:a16="http://schemas.microsoft.com/office/drawing/2014/main" id="{1BC6E6EC-1EE4-78C9-CC6D-C477B6BCD2A6}"/>
              </a:ext>
            </a:extLst>
          </p:cNvPr>
          <p:cNvSpPr txBox="1"/>
          <p:nvPr/>
        </p:nvSpPr>
        <p:spPr>
          <a:xfrm>
            <a:off x="319377" y="444137"/>
            <a:ext cx="2693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รางวัลนักเรียน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5D81F81F-3666-6172-DFA6-5C349AB8289A}"/>
              </a:ext>
            </a:extLst>
          </p:cNvPr>
          <p:cNvSpPr/>
          <p:nvPr/>
        </p:nvSpPr>
        <p:spPr>
          <a:xfrm flipV="1">
            <a:off x="306424" y="1013725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7318434-7ADB-44DA-809C-492E7B066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1195679"/>
            <a:ext cx="3623122" cy="255989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197721C-2E02-AA72-68AE-D9DAD28A5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7" y="3891805"/>
            <a:ext cx="3623122" cy="256034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9617E4A-6037-CE6E-4BCE-2F8F0C35A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339" y="1195454"/>
            <a:ext cx="3631468" cy="256034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639DCF7-2628-6229-67BC-CE9572188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39" y="3837114"/>
            <a:ext cx="4746171" cy="266972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77269F2-6B17-0CCC-4F83-7C09BF178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45" y="1044629"/>
            <a:ext cx="3559629" cy="2669722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90E7D488-702D-C91E-4FBA-004889C986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70" y="4024621"/>
            <a:ext cx="3236699" cy="242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87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101663" y="428950"/>
            <a:ext cx="5460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เป็นวิทยากรและเผยแพร่ผลงาน</a:t>
            </a: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306424" y="1013725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4C34975C-2189-CBD7-318D-091D1DAFF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" y="1072508"/>
            <a:ext cx="3190242" cy="2392681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04F7DD0-83A7-9FF8-5620-11C370462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013" y="1072508"/>
            <a:ext cx="3190241" cy="2392681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7B3CC896-B127-F5A3-AB74-696718443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422" y="1072508"/>
            <a:ext cx="3190241" cy="2392681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08F199E4-3EC0-F41D-9876-4FB4AA3DF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278" y="3643301"/>
            <a:ext cx="3190241" cy="2392681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847CF4D7-7F02-F4C7-65AC-8A0E1EEEE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17" y="3643302"/>
            <a:ext cx="3187408" cy="2392681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62EA3ABD-C1C5-7645-0EA8-DE75E9D43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013" y="3643301"/>
            <a:ext cx="3190241" cy="239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F71C328-BD01-44F5-9494-D3AA8FEDE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01257B3-161B-4D17-BEE9-10DC8A787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237" y="3937571"/>
            <a:ext cx="3176176" cy="269804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1DFCBC9-3628-4DD3-B96C-E0BDC6B89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55" t="4948" r="15404" b="65775"/>
          <a:stretch/>
        </p:blipFill>
        <p:spPr>
          <a:xfrm flipH="1">
            <a:off x="0" y="-2"/>
            <a:ext cx="3858412" cy="2314047"/>
          </a:xfrm>
          <a:prstGeom prst="rect">
            <a:avLst/>
          </a:prstGeom>
        </p:spPr>
      </p:pic>
      <p:sp>
        <p:nvSpPr>
          <p:cNvPr id="6" name="กล่องข้อความ 1">
            <a:extLst>
              <a:ext uri="{FF2B5EF4-FFF2-40B4-BE49-F238E27FC236}">
                <a16:creationId xmlns:a16="http://schemas.microsoft.com/office/drawing/2014/main" id="{9AC33684-952A-479B-812F-3B521EEC77C4}"/>
              </a:ext>
            </a:extLst>
          </p:cNvPr>
          <p:cNvSpPr txBox="1"/>
          <p:nvPr/>
        </p:nvSpPr>
        <p:spPr>
          <a:xfrm>
            <a:off x="6632837" y="484384"/>
            <a:ext cx="53190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60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ประวัติการศึกษา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971A38F-5094-4AF1-984F-92C39172D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505" y="306739"/>
            <a:ext cx="791984" cy="1370952"/>
          </a:xfrm>
          <a:prstGeom prst="rect">
            <a:avLst/>
          </a:prstGeom>
        </p:spPr>
      </p:pic>
      <p:sp>
        <p:nvSpPr>
          <p:cNvPr id="8" name="รูปหกเหลี่ยม 7">
            <a:extLst>
              <a:ext uri="{FF2B5EF4-FFF2-40B4-BE49-F238E27FC236}">
                <a16:creationId xmlns:a16="http://schemas.microsoft.com/office/drawing/2014/main" id="{3769F2D9-E968-4FC8-A4A2-45FC8ADFA132}"/>
              </a:ext>
            </a:extLst>
          </p:cNvPr>
          <p:cNvSpPr/>
          <p:nvPr/>
        </p:nvSpPr>
        <p:spPr>
          <a:xfrm>
            <a:off x="966159" y="2744917"/>
            <a:ext cx="3959965" cy="3413763"/>
          </a:xfrm>
          <a:prstGeom prst="hexagon">
            <a:avLst/>
          </a:prstGeom>
          <a:noFill/>
          <a:ln w="57150">
            <a:solidFill>
              <a:srgbClr val="662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รูปหกเหลี่ยม 8">
            <a:extLst>
              <a:ext uri="{FF2B5EF4-FFF2-40B4-BE49-F238E27FC236}">
                <a16:creationId xmlns:a16="http://schemas.microsoft.com/office/drawing/2014/main" id="{3B3DB165-CA13-42F5-9165-5983A39CEC82}"/>
              </a:ext>
            </a:extLst>
          </p:cNvPr>
          <p:cNvSpPr/>
          <p:nvPr/>
        </p:nvSpPr>
        <p:spPr>
          <a:xfrm>
            <a:off x="228372" y="1623527"/>
            <a:ext cx="3959965" cy="3413763"/>
          </a:xfrm>
          <a:prstGeom prst="hexagon">
            <a:avLst/>
          </a:prstGeom>
          <a:noFill/>
          <a:ln w="57150">
            <a:solidFill>
              <a:srgbClr val="9E8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รูปหกเหลี่ยม 9">
            <a:extLst>
              <a:ext uri="{FF2B5EF4-FFF2-40B4-BE49-F238E27FC236}">
                <a16:creationId xmlns:a16="http://schemas.microsoft.com/office/drawing/2014/main" id="{B18A9C0E-B6E0-4DE3-A7A8-DE7A0DBD9546}"/>
              </a:ext>
            </a:extLst>
          </p:cNvPr>
          <p:cNvSpPr/>
          <p:nvPr/>
        </p:nvSpPr>
        <p:spPr>
          <a:xfrm>
            <a:off x="382260" y="1989875"/>
            <a:ext cx="4543864" cy="3917124"/>
          </a:xfrm>
          <a:prstGeom prst="hexagon">
            <a:avLst/>
          </a:prstGeom>
          <a:solidFill>
            <a:srgbClr val="9E8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B80ECBD-C61B-4142-ABDD-9E400EC08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3" r="11383"/>
          <a:stretch/>
        </p:blipFill>
        <p:spPr>
          <a:xfrm>
            <a:off x="547724" y="2127450"/>
            <a:ext cx="4170193" cy="3594992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19EDBA90-E2A9-4DBF-8A22-362BAFB7ABEF}"/>
              </a:ext>
            </a:extLst>
          </p:cNvPr>
          <p:cNvSpPr txBox="1"/>
          <p:nvPr/>
        </p:nvSpPr>
        <p:spPr>
          <a:xfrm>
            <a:off x="4833640" y="1388008"/>
            <a:ext cx="861260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665438"/>
                </a:solidFill>
                <a:latin typeface="TH SarabunPSK" pitchFamily="34" charset="-34"/>
                <a:cs typeface="TH SarabunPSK" pitchFamily="34" charset="-34"/>
              </a:rPr>
              <a:t>จบการศึกษา</a:t>
            </a:r>
          </a:p>
          <a:p>
            <a:r>
              <a:rPr lang="en-US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ระดับชั้นมัธยมต้น 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โรงเรียนด่านขุนทด</a:t>
            </a:r>
          </a:p>
          <a:p>
            <a:r>
              <a:rPr lang="en-US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ระดับชั้นมัธยมปลาย 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โรงเรียนราชสีมาวิทยาลัย</a:t>
            </a:r>
          </a:p>
          <a:p>
            <a:r>
              <a:rPr lang="en-US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ปริญญาตรี 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คณิต</a:t>
            </a:r>
            <a:r>
              <a:rPr lang="th-TH" sz="3200" b="1" dirty="0" err="1">
                <a:latin typeface="TH SarabunPSK" pitchFamily="34" charset="-34"/>
                <a:cs typeface="TH SarabunPSK" pitchFamily="34" charset="-34"/>
              </a:rPr>
              <a:t>ศา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สตรศึกษา (เกียรตินิยมอันดับ1)</a:t>
            </a: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                ศึกษา</a:t>
            </a:r>
            <a:r>
              <a:rPr lang="th-TH" sz="3200" b="1" dirty="0" err="1">
                <a:latin typeface="TH SarabunPSK" pitchFamily="34" charset="-34"/>
                <a:cs typeface="TH SarabunPSK" pitchFamily="34" charset="-34"/>
              </a:rPr>
              <a:t>ศา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สตรบัณฑิต มหาวิทยาลัยขอนแก่น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ปริญญาโท 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วิจัยและประเมินผลการศึกษา</a:t>
            </a: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          ครุ</a:t>
            </a:r>
            <a:r>
              <a:rPr lang="th-TH" sz="3200" b="1" dirty="0" err="1">
                <a:latin typeface="TH SarabunPSK" pitchFamily="34" charset="-34"/>
                <a:cs typeface="TH SarabunPSK" pitchFamily="34" charset="-34"/>
              </a:rPr>
              <a:t>ศาส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ตรมหาบัณฑิต มหาวิทยาลัยราชภัฏนครราชสีมา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endParaRPr lang="en-US" sz="1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br>
              <a:rPr lang="th-TH" sz="3200" b="1" dirty="0">
                <a:latin typeface="TH SarabunPSK" pitchFamily="34" charset="-34"/>
                <a:cs typeface="TH SarabunPSK" pitchFamily="34" charset="-34"/>
              </a:rPr>
            </a:br>
            <a:endParaRPr lang="en-US" sz="32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D343A2E-B77C-4333-9D88-5DC3E93DC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5546" y="145124"/>
            <a:ext cx="1770695" cy="3065133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0D723BEF-E5F1-4BC4-9E2D-BCD187CA5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928" y="5152895"/>
            <a:ext cx="1770695" cy="3065133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6EEF5A06-EA48-42B5-AEA6-65710F143486}"/>
              </a:ext>
            </a:extLst>
          </p:cNvPr>
          <p:cNvSpPr/>
          <p:nvPr/>
        </p:nvSpPr>
        <p:spPr>
          <a:xfrm>
            <a:off x="0" y="6685462"/>
            <a:ext cx="12192000" cy="172538"/>
          </a:xfrm>
          <a:prstGeom prst="rect">
            <a:avLst/>
          </a:prstGeom>
          <a:solidFill>
            <a:srgbClr val="662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F71C328-BD01-44F5-9494-D3AA8FEDE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01257B3-161B-4D17-BEE9-10DC8A787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237" y="3937571"/>
            <a:ext cx="3176176" cy="269804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1DFCBC9-3628-4DD3-B96C-E0BDC6B89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55" t="4948" r="15404" b="65775"/>
          <a:stretch/>
        </p:blipFill>
        <p:spPr>
          <a:xfrm flipH="1">
            <a:off x="0" y="-2"/>
            <a:ext cx="3858412" cy="2314047"/>
          </a:xfrm>
          <a:prstGeom prst="rect">
            <a:avLst/>
          </a:prstGeom>
        </p:spPr>
      </p:pic>
      <p:sp>
        <p:nvSpPr>
          <p:cNvPr id="6" name="กล่องข้อความ 1">
            <a:extLst>
              <a:ext uri="{FF2B5EF4-FFF2-40B4-BE49-F238E27FC236}">
                <a16:creationId xmlns:a16="http://schemas.microsoft.com/office/drawing/2014/main" id="{9AC33684-952A-479B-812F-3B521EEC77C4}"/>
              </a:ext>
            </a:extLst>
          </p:cNvPr>
          <p:cNvSpPr txBox="1"/>
          <p:nvPr/>
        </p:nvSpPr>
        <p:spPr>
          <a:xfrm>
            <a:off x="7358997" y="484384"/>
            <a:ext cx="45929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60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หน้าที่การสอน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971A38F-5094-4AF1-984F-92C39172D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54" y="306738"/>
            <a:ext cx="791984" cy="1370952"/>
          </a:xfrm>
          <a:prstGeom prst="rect">
            <a:avLst/>
          </a:prstGeom>
        </p:spPr>
      </p:pic>
      <p:sp>
        <p:nvSpPr>
          <p:cNvPr id="8" name="รูปหกเหลี่ยม 7">
            <a:extLst>
              <a:ext uri="{FF2B5EF4-FFF2-40B4-BE49-F238E27FC236}">
                <a16:creationId xmlns:a16="http://schemas.microsoft.com/office/drawing/2014/main" id="{3769F2D9-E968-4FC8-A4A2-45FC8ADFA132}"/>
              </a:ext>
            </a:extLst>
          </p:cNvPr>
          <p:cNvSpPr/>
          <p:nvPr/>
        </p:nvSpPr>
        <p:spPr>
          <a:xfrm>
            <a:off x="966159" y="2744917"/>
            <a:ext cx="3959965" cy="3413763"/>
          </a:xfrm>
          <a:prstGeom prst="hexagon">
            <a:avLst/>
          </a:prstGeom>
          <a:noFill/>
          <a:ln w="57150">
            <a:solidFill>
              <a:srgbClr val="662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รูปหกเหลี่ยม 8">
            <a:extLst>
              <a:ext uri="{FF2B5EF4-FFF2-40B4-BE49-F238E27FC236}">
                <a16:creationId xmlns:a16="http://schemas.microsoft.com/office/drawing/2014/main" id="{3B3DB165-CA13-42F5-9165-5983A39CEC82}"/>
              </a:ext>
            </a:extLst>
          </p:cNvPr>
          <p:cNvSpPr/>
          <p:nvPr/>
        </p:nvSpPr>
        <p:spPr>
          <a:xfrm>
            <a:off x="228372" y="1623527"/>
            <a:ext cx="3959965" cy="3413763"/>
          </a:xfrm>
          <a:prstGeom prst="hexagon">
            <a:avLst/>
          </a:prstGeom>
          <a:noFill/>
          <a:ln w="57150">
            <a:solidFill>
              <a:srgbClr val="9E8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รูปหกเหลี่ยม 9">
            <a:extLst>
              <a:ext uri="{FF2B5EF4-FFF2-40B4-BE49-F238E27FC236}">
                <a16:creationId xmlns:a16="http://schemas.microsoft.com/office/drawing/2014/main" id="{B18A9C0E-B6E0-4DE3-A7A8-DE7A0DBD9546}"/>
              </a:ext>
            </a:extLst>
          </p:cNvPr>
          <p:cNvSpPr/>
          <p:nvPr/>
        </p:nvSpPr>
        <p:spPr>
          <a:xfrm>
            <a:off x="382260" y="1989875"/>
            <a:ext cx="4543864" cy="3917124"/>
          </a:xfrm>
          <a:prstGeom prst="hexagon">
            <a:avLst/>
          </a:prstGeom>
          <a:solidFill>
            <a:srgbClr val="9E8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B80ECBD-C61B-4142-ABDD-9E400EC08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547724" y="2127450"/>
            <a:ext cx="4170193" cy="3594992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19EDBA90-E2A9-4DBF-8A22-362BAFB7ABEF}"/>
              </a:ext>
            </a:extLst>
          </p:cNvPr>
          <p:cNvSpPr txBox="1"/>
          <p:nvPr/>
        </p:nvSpPr>
        <p:spPr>
          <a:xfrm>
            <a:off x="4799966" y="1610022"/>
            <a:ext cx="7620405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วิชาคณิตศาสตร์พื้นฐาน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ชั้นมัธยมศึกษาปีที่ 4/1</a:t>
            </a:r>
          </a:p>
          <a:p>
            <a:r>
              <a:rPr lang="en-US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วิชาคณิตศาสตร์เพิ่มเติม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ชั้นมัธยมศึกษาปีที่ 4/1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วิชาคณิตศาสตร์พื้นฐาน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ชั้นมัธยมศึกษาปีที่ 5/1</a:t>
            </a:r>
          </a:p>
          <a:p>
            <a:r>
              <a:rPr lang="en-US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วิชาคณิตศาสตร์เพิ่มเติม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ชั้นมัธยมศึกษาปีที่ 5/1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วิชาคณิตศาสตร์พื้นฐาน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ชั้นมัธยมศึกษาปีที่ 6/1</a:t>
            </a:r>
          </a:p>
          <a:p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วิชาคณิตศาสตร์เพิ่มเติม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		ชั้นมัธยมศึกษาปีที่ 6/1</a:t>
            </a:r>
          </a:p>
          <a:p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กิจกรรมพัฒนาผู้เรียน 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			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ชั้นมัธยมศึกษาปีที่ 5/1</a:t>
            </a:r>
          </a:p>
          <a:p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- กิจกรรมชุมนุม	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			 ชั้นมัธยมศึกษาปีที่ 5/1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ts val="600"/>
              </a:spcBef>
            </a:pPr>
            <a:r>
              <a:rPr lang="th-TH" sz="24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น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D343A2E-B77C-4333-9D88-5DC3E93DC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451" y="1324547"/>
            <a:ext cx="766516" cy="1326866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0D723BEF-E5F1-4BC4-9E2D-BCD187CA5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304" y="5064706"/>
            <a:ext cx="912775" cy="1580045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6EEF5A06-EA48-42B5-AEA6-65710F143486}"/>
              </a:ext>
            </a:extLst>
          </p:cNvPr>
          <p:cNvSpPr/>
          <p:nvPr/>
        </p:nvSpPr>
        <p:spPr>
          <a:xfrm>
            <a:off x="0" y="6685462"/>
            <a:ext cx="12192000" cy="172538"/>
          </a:xfrm>
          <a:prstGeom prst="rect">
            <a:avLst/>
          </a:prstGeom>
          <a:solidFill>
            <a:srgbClr val="662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F71C328-BD01-44F5-9494-D3AA8FEDE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01257B3-161B-4D17-BEE9-10DC8A787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237" y="3937571"/>
            <a:ext cx="3176176" cy="269804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1DFCBC9-3628-4DD3-B96C-E0BDC6B89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55" t="4948" r="15404" b="65775"/>
          <a:stretch/>
        </p:blipFill>
        <p:spPr>
          <a:xfrm flipH="1">
            <a:off x="0" y="-2"/>
            <a:ext cx="3858412" cy="2314047"/>
          </a:xfrm>
          <a:prstGeom prst="rect">
            <a:avLst/>
          </a:prstGeom>
        </p:spPr>
      </p:pic>
      <p:sp>
        <p:nvSpPr>
          <p:cNvPr id="6" name="กล่องข้อความ 1">
            <a:extLst>
              <a:ext uri="{FF2B5EF4-FFF2-40B4-BE49-F238E27FC236}">
                <a16:creationId xmlns:a16="http://schemas.microsoft.com/office/drawing/2014/main" id="{9AC33684-952A-479B-812F-3B521EEC77C4}"/>
              </a:ext>
            </a:extLst>
          </p:cNvPr>
          <p:cNvSpPr txBox="1"/>
          <p:nvPr/>
        </p:nvSpPr>
        <p:spPr>
          <a:xfrm>
            <a:off x="5057086" y="484384"/>
            <a:ext cx="6894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60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งานพิเศษ</a:t>
            </a:r>
            <a:r>
              <a:rPr lang="th-TH" sz="44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 </a:t>
            </a:r>
            <a:r>
              <a:rPr lang="th-TH" sz="36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นอกเหนืองานสอน</a:t>
            </a:r>
            <a:endParaRPr lang="th-TH" sz="6000" b="1" dirty="0">
              <a:ln>
                <a:solidFill>
                  <a:schemeClr val="bg1"/>
                </a:solidFill>
              </a:ln>
              <a:solidFill>
                <a:srgbClr val="9E835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971A38F-5094-4AF1-984F-92C39172D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925" y="227962"/>
            <a:ext cx="791984" cy="1370952"/>
          </a:xfrm>
          <a:prstGeom prst="rect">
            <a:avLst/>
          </a:prstGeom>
        </p:spPr>
      </p:pic>
      <p:sp>
        <p:nvSpPr>
          <p:cNvPr id="8" name="รูปหกเหลี่ยม 7">
            <a:extLst>
              <a:ext uri="{FF2B5EF4-FFF2-40B4-BE49-F238E27FC236}">
                <a16:creationId xmlns:a16="http://schemas.microsoft.com/office/drawing/2014/main" id="{3769F2D9-E968-4FC8-A4A2-45FC8ADFA132}"/>
              </a:ext>
            </a:extLst>
          </p:cNvPr>
          <p:cNvSpPr/>
          <p:nvPr/>
        </p:nvSpPr>
        <p:spPr>
          <a:xfrm>
            <a:off x="966159" y="2744917"/>
            <a:ext cx="3959965" cy="3413763"/>
          </a:xfrm>
          <a:prstGeom prst="hexagon">
            <a:avLst/>
          </a:prstGeom>
          <a:noFill/>
          <a:ln w="57150">
            <a:solidFill>
              <a:srgbClr val="662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รูปหกเหลี่ยม 8">
            <a:extLst>
              <a:ext uri="{FF2B5EF4-FFF2-40B4-BE49-F238E27FC236}">
                <a16:creationId xmlns:a16="http://schemas.microsoft.com/office/drawing/2014/main" id="{3B3DB165-CA13-42F5-9165-5983A39CEC82}"/>
              </a:ext>
            </a:extLst>
          </p:cNvPr>
          <p:cNvSpPr/>
          <p:nvPr/>
        </p:nvSpPr>
        <p:spPr>
          <a:xfrm>
            <a:off x="228372" y="1623527"/>
            <a:ext cx="3959965" cy="3413763"/>
          </a:xfrm>
          <a:prstGeom prst="hexagon">
            <a:avLst/>
          </a:prstGeom>
          <a:noFill/>
          <a:ln w="57150">
            <a:solidFill>
              <a:srgbClr val="9E8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รูปหกเหลี่ยม 9">
            <a:extLst>
              <a:ext uri="{FF2B5EF4-FFF2-40B4-BE49-F238E27FC236}">
                <a16:creationId xmlns:a16="http://schemas.microsoft.com/office/drawing/2014/main" id="{B18A9C0E-B6E0-4DE3-A7A8-DE7A0DBD9546}"/>
              </a:ext>
            </a:extLst>
          </p:cNvPr>
          <p:cNvSpPr/>
          <p:nvPr/>
        </p:nvSpPr>
        <p:spPr>
          <a:xfrm>
            <a:off x="386958" y="1917483"/>
            <a:ext cx="4543864" cy="3917124"/>
          </a:xfrm>
          <a:prstGeom prst="hexagon">
            <a:avLst/>
          </a:prstGeom>
          <a:solidFill>
            <a:srgbClr val="9E8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B80ECBD-C61B-4142-ABDD-9E400EC08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r="7965"/>
          <a:stretch/>
        </p:blipFill>
        <p:spPr>
          <a:xfrm>
            <a:off x="573793" y="2099364"/>
            <a:ext cx="4170193" cy="3594992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19EDBA90-E2A9-4DBF-8A22-362BAFB7ABEF}"/>
              </a:ext>
            </a:extLst>
          </p:cNvPr>
          <p:cNvSpPr txBox="1"/>
          <p:nvPr/>
        </p:nvSpPr>
        <p:spPr>
          <a:xfrm>
            <a:off x="4926124" y="1398847"/>
            <a:ext cx="7635429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งานบริหารหลักสูตร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โครงการห้องเรียนพิเศษ มัธยมศึกษา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งานเลขานุการ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โครงการห้องเรียนพิเศษ มัธยมศึกษา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งานยกระดับผลสัมฤทธิ์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โครงการห้องเรียนพิเศษ มัธยมศึกษา</a:t>
            </a:r>
            <a:endParaRPr lang="th-TH" sz="3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ผู้ดูแล </a:t>
            </a:r>
            <a:r>
              <a:rPr lang="en-US" sz="3200" b="1" dirty="0" err="1">
                <a:latin typeface="TH SarabunPSK" pitchFamily="34" charset="-34"/>
                <a:cs typeface="TH SarabunPSK" pitchFamily="34" charset="-34"/>
              </a:rPr>
              <a:t>Fanpage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rgbClr val="9C5DDB"/>
                </a:solidFill>
                <a:latin typeface="TH SarabunPSK" pitchFamily="34" charset="-34"/>
                <a:cs typeface="TH SarabunPSK" pitchFamily="34" charset="-34"/>
              </a:rPr>
              <a:t>โครงการห้องเรียนพิเศษ มัธยมศึกษา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งานกิจกรรมเรียนฟรี 15 ปี 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งานวิชาการ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งานวิจัยในชั้นเรียน </a:t>
            </a:r>
            <a:r>
              <a:rPr lang="th-TH" sz="3200" b="1" dirty="0">
                <a:solidFill>
                  <a:srgbClr val="463DFB"/>
                </a:solidFill>
                <a:latin typeface="TH SarabunPSK" pitchFamily="34" charset="-34"/>
                <a:cs typeface="TH SarabunPSK" pitchFamily="34" charset="-34"/>
              </a:rPr>
              <a:t>งานวิชาการ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งานธนาคารโรงเรียน </a:t>
            </a:r>
            <a:r>
              <a:rPr lang="th-TH" sz="3200" b="1" dirty="0">
                <a:solidFill>
                  <a:srgbClr val="CC0000"/>
                </a:solidFill>
                <a:latin typeface="TH SarabunPSK" pitchFamily="34" charset="-34"/>
                <a:cs typeface="TH SarabunPSK" pitchFamily="34" charset="-34"/>
              </a:rPr>
              <a:t>บริหารทั่วไป</a:t>
            </a:r>
          </a:p>
          <a:p>
            <a:pPr marL="457200" indent="-457200">
              <a:buFont typeface="Arial" charset="0"/>
              <a:buChar char="•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งานกิจกรรมนักศึกษาวิชาทหาร </a:t>
            </a:r>
            <a:r>
              <a:rPr lang="th-TH" sz="3200" b="1" dirty="0">
                <a:solidFill>
                  <a:srgbClr val="CC0000"/>
                </a:solidFill>
                <a:latin typeface="TH SarabunPSK" pitchFamily="34" charset="-34"/>
                <a:cs typeface="TH SarabunPSK" pitchFamily="34" charset="-34"/>
              </a:rPr>
              <a:t>บริหารทั่วไป</a:t>
            </a:r>
          </a:p>
          <a:p>
            <a:pPr>
              <a:spcBef>
                <a:spcPts val="600"/>
              </a:spcBef>
            </a:pPr>
            <a:endParaRPr lang="th-TH" sz="2400" dirty="0">
              <a:solidFill>
                <a:srgbClr val="7030A0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D343A2E-B77C-4333-9D88-5DC3E93DC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451" y="1324547"/>
            <a:ext cx="766516" cy="1326866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0D723BEF-E5F1-4BC4-9E2D-BCD187CA5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304" y="5064706"/>
            <a:ext cx="912775" cy="1580045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6EEF5A06-EA48-42B5-AEA6-65710F143486}"/>
              </a:ext>
            </a:extLst>
          </p:cNvPr>
          <p:cNvSpPr/>
          <p:nvPr/>
        </p:nvSpPr>
        <p:spPr>
          <a:xfrm>
            <a:off x="0" y="6685462"/>
            <a:ext cx="12192000" cy="172538"/>
          </a:xfrm>
          <a:prstGeom prst="rect">
            <a:avLst/>
          </a:prstGeom>
          <a:solidFill>
            <a:srgbClr val="662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871351F7-13AE-2F3A-8D32-D63CA0CC4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2946141" y="4647270"/>
            <a:ext cx="2214656" cy="1909185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CD8F291-C2C3-1D97-20C6-15061752C5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5247600" y="5353487"/>
            <a:ext cx="1454791" cy="1254129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E5515D0A-D9AC-BAAE-BC6B-1BDFB9FBF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6761395" y="5342117"/>
            <a:ext cx="1454791" cy="1254129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93354CB6-15FF-32C7-64EB-BBA4055166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8295651" y="5353487"/>
            <a:ext cx="1454791" cy="1254129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2139D869-BC95-ACAF-93BF-CEC0278E89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r="17330"/>
          <a:stretch/>
        </p:blipFill>
        <p:spPr>
          <a:xfrm>
            <a:off x="9876599" y="5346025"/>
            <a:ext cx="1454791" cy="1254129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333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8FE54A0-0295-4750-B723-ED4538A2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29907A59-37A6-4146-ACFF-305A45ABA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5293" y="4392219"/>
            <a:ext cx="1770695" cy="3065133"/>
          </a:xfrm>
          <a:prstGeom prst="rect">
            <a:avLst/>
          </a:prstGeom>
        </p:spPr>
      </p:pic>
      <p:sp>
        <p:nvSpPr>
          <p:cNvPr id="21" name="กล่องข้อความ 1">
            <a:extLst>
              <a:ext uri="{FF2B5EF4-FFF2-40B4-BE49-F238E27FC236}">
                <a16:creationId xmlns:a16="http://schemas.microsoft.com/office/drawing/2014/main" id="{973E8517-BB2D-4E27-A0BA-FBA4C02A402E}"/>
              </a:ext>
            </a:extLst>
          </p:cNvPr>
          <p:cNvSpPr txBox="1"/>
          <p:nvPr/>
        </p:nvSpPr>
        <p:spPr>
          <a:xfrm>
            <a:off x="2178277" y="1255905"/>
            <a:ext cx="56012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ด้านที่ 1</a:t>
            </a:r>
          </a:p>
          <a:p>
            <a:pPr algn="ctr"/>
            <a:r>
              <a:rPr lang="th-TH" sz="4800" b="1" dirty="0">
                <a:ln>
                  <a:solidFill>
                    <a:schemeClr val="bg1"/>
                  </a:solidFill>
                </a:ln>
                <a:solidFill>
                  <a:srgbClr val="9E835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tr Medium" panose="00000600000000000000" pitchFamily="2" charset="-34"/>
                <a:cs typeface="Mitr Medium" panose="00000600000000000000" pitchFamily="2" charset="-34"/>
              </a:rPr>
              <a:t>ด้านการจัดการเรียนรู้</a:t>
            </a:r>
          </a:p>
        </p:txBody>
      </p:sp>
      <p:sp>
        <p:nvSpPr>
          <p:cNvPr id="27" name="สี่เหลี่ยมผืนผ้า: มุมมน 26">
            <a:extLst>
              <a:ext uri="{FF2B5EF4-FFF2-40B4-BE49-F238E27FC236}">
                <a16:creationId xmlns:a16="http://schemas.microsoft.com/office/drawing/2014/main" id="{0C27C958-4782-4A84-8392-BB328FF991A5}"/>
              </a:ext>
            </a:extLst>
          </p:cNvPr>
          <p:cNvSpPr/>
          <p:nvPr/>
        </p:nvSpPr>
        <p:spPr>
          <a:xfrm>
            <a:off x="1722045" y="3311731"/>
            <a:ext cx="6724620" cy="45719"/>
          </a:xfrm>
          <a:prstGeom prst="roundRect">
            <a:avLst/>
          </a:prstGeom>
          <a:solidFill>
            <a:srgbClr val="9E8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867A46B-901A-476E-98B1-598583ADB2F6}"/>
              </a:ext>
            </a:extLst>
          </p:cNvPr>
          <p:cNvSpPr txBox="1"/>
          <p:nvPr/>
        </p:nvSpPr>
        <p:spPr>
          <a:xfrm>
            <a:off x="2246877" y="3566847"/>
            <a:ext cx="7006856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 </a:t>
            </a:r>
            <a:r>
              <a:rPr lang="th-TH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สร้างและพัฒนาหลักสูตร</a:t>
            </a:r>
            <a:endParaRPr lang="th-TH" sz="1800" dirty="0">
              <a:solidFill>
                <a:srgbClr val="7030A0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2. ออกแบบการจัดการเรียนรู้</a:t>
            </a:r>
          </a:p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3. </a:t>
            </a:r>
            <a:r>
              <a:rPr lang="th-TH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การจัดกิจกรรมการเรียนรู้</a:t>
            </a:r>
          </a:p>
          <a:p>
            <a:pPr>
              <a:spcBef>
                <a:spcPts val="600"/>
              </a:spcBef>
            </a:pPr>
            <a:r>
              <a:rPr lang="th-TH" sz="1800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4. สร้างและพัฒนาสื่อ นวัตกรรม เทคโนโลยีและแหล่งเรียนรู้</a:t>
            </a:r>
          </a:p>
          <a:p>
            <a:pPr>
              <a:spcBef>
                <a:spcPts val="600"/>
              </a:spcBef>
            </a:pPr>
            <a:r>
              <a:rPr lang="th-TH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5. การวัดและประเมินผล</a:t>
            </a:r>
          </a:p>
          <a:p>
            <a:pPr>
              <a:spcBef>
                <a:spcPts val="600"/>
              </a:spcBef>
            </a:pPr>
            <a:r>
              <a:rPr lang="th-TH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6. การศึกษา วิเคราะห์ สังเคราะห์เพื่อแก้ปัญหาหรือพัฒนาการเรียนรู้</a:t>
            </a:r>
          </a:p>
          <a:p>
            <a:pPr>
              <a:spcBef>
                <a:spcPts val="600"/>
              </a:spcBef>
            </a:pPr>
            <a:r>
              <a:rPr lang="th-TH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7. การจัดบรรยากาศที่ส่งเสริมและพัฒนาผู้เรียน</a:t>
            </a:r>
          </a:p>
          <a:p>
            <a:pPr>
              <a:spcBef>
                <a:spcPts val="600"/>
              </a:spcBef>
            </a:pPr>
            <a:r>
              <a:rPr lang="th-TH" dirty="0">
                <a:solidFill>
                  <a:srgbClr val="7030A0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8. อบรมและพัฒนาคุณลักษณะที่ดีของผู้เรียน</a:t>
            </a:r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E779E213-891F-4899-AD32-192BA9B8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254" y="2535673"/>
            <a:ext cx="1072507" cy="1856546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5123494-644B-91B2-F031-7755E7699C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8" t="23889" r="36665"/>
          <a:stretch/>
        </p:blipFill>
        <p:spPr>
          <a:xfrm>
            <a:off x="8218740" y="1638290"/>
            <a:ext cx="3098800" cy="521970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1A2D6D8-A02E-14CC-D741-3491551A18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55" t="4948" r="4297" b="8287"/>
          <a:stretch/>
        </p:blipFill>
        <p:spPr>
          <a:xfrm>
            <a:off x="7661501" y="-2"/>
            <a:ext cx="45304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319377" y="444137"/>
            <a:ext cx="4713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 ด้านการจัดการเรียนรู้</a:t>
            </a:r>
            <a:endParaRPr lang="th-TH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351474" y="1129671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297408" y="1307295"/>
            <a:ext cx="5244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1.1 สร้างและพัฒนาหลักสูตร</a:t>
            </a:r>
            <a:endParaRPr lang="en-US" sz="2800" dirty="0">
              <a:solidFill>
                <a:schemeClr val="bg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53C3B3B6-9E85-4738-84E9-6503DE746540}"/>
              </a:ext>
            </a:extLst>
          </p:cNvPr>
          <p:cNvSpPr txBox="1"/>
          <p:nvPr/>
        </p:nvSpPr>
        <p:spPr>
          <a:xfrm>
            <a:off x="319829" y="1808532"/>
            <a:ext cx="54062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H SarabunPSK" panose="020B0500040200020003" pitchFamily="34" charset="-34"/>
              </a:rPr>
              <a:t>     </a:t>
            </a:r>
            <a:r>
              <a:rPr lang="th-TH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H SarabunPSK" panose="020B0500040200020003" pitchFamily="34" charset="-34"/>
              </a:rPr>
              <a:t>ข้าพเจ้าได้ดำเนินการวิเคราะห์หลักสูตร มาตรฐานการเรียนรู้ ตัวชี้วัด/ผลการเรียนรู้ นำไปใช้จัดทำรายวิชาคณิตศาสตร์พื้นฐาน ค31101 ชั้นมัธยมศึกษาปีที่ 4 ตามหลักสูตรแกนกลาง และดำเนินการจัดทำหน่วยการเรียนรู้ และแผนการจัดการเรียนรู้รายวิชาคณิตศาสตร์พื้นฐาน ค31101 ที่สอดคล้องกับหลักสูตรสถานศึกษา</a:t>
            </a: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CCEC9183-8B10-4C63-02BF-8909CF53A928}"/>
              </a:ext>
            </a:extLst>
          </p:cNvPr>
          <p:cNvSpPr/>
          <p:nvPr/>
        </p:nvSpPr>
        <p:spPr>
          <a:xfrm>
            <a:off x="5992654" y="229263"/>
            <a:ext cx="2371725" cy="3283498"/>
          </a:xfrm>
          <a:prstGeom prst="rect">
            <a:avLst/>
          </a:prstGeom>
          <a:solidFill>
            <a:srgbClr val="13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9091BE6-9AB2-5474-1F6C-A9795C1A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16" y="296711"/>
            <a:ext cx="2214637" cy="3132289"/>
          </a:xfrm>
          <a:prstGeom prst="rect">
            <a:avLst/>
          </a:prstGeom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14376687-F4FE-A8B0-B3B4-E3A9D66D1037}"/>
              </a:ext>
            </a:extLst>
          </p:cNvPr>
          <p:cNvSpPr/>
          <p:nvPr/>
        </p:nvSpPr>
        <p:spPr>
          <a:xfrm>
            <a:off x="8582569" y="240915"/>
            <a:ext cx="2371725" cy="3283498"/>
          </a:xfrm>
          <a:prstGeom prst="rect">
            <a:avLst/>
          </a:prstGeom>
          <a:solidFill>
            <a:srgbClr val="13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F0E110F3-48B3-5A77-D5FD-6E095F73B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177" y="296710"/>
            <a:ext cx="2168508" cy="3132289"/>
          </a:xfrm>
          <a:prstGeom prst="rect">
            <a:avLst/>
          </a:prstGeom>
        </p:spPr>
      </p:pic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BA05AF64-0B52-E0BC-5647-47311692FEE0}"/>
              </a:ext>
            </a:extLst>
          </p:cNvPr>
          <p:cNvSpPr/>
          <p:nvPr/>
        </p:nvSpPr>
        <p:spPr>
          <a:xfrm>
            <a:off x="6080016" y="3496448"/>
            <a:ext cx="2371725" cy="3283498"/>
          </a:xfrm>
          <a:prstGeom prst="rect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3D43CBF9-E2FD-715B-1A41-D0E8DCFCF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154" y="3652186"/>
            <a:ext cx="2117448" cy="2988334"/>
          </a:xfrm>
          <a:prstGeom prst="rect">
            <a:avLst/>
          </a:prstGeom>
        </p:spPr>
      </p:pic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43E383E2-1E4F-46D8-091C-9FD25C620ABE}"/>
              </a:ext>
            </a:extLst>
          </p:cNvPr>
          <p:cNvSpPr/>
          <p:nvPr/>
        </p:nvSpPr>
        <p:spPr>
          <a:xfrm>
            <a:off x="8595360" y="3545147"/>
            <a:ext cx="2371725" cy="3283498"/>
          </a:xfrm>
          <a:prstGeom prst="rect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93A96C3F-9237-445C-BFBB-4C82981B1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661" y="3694035"/>
            <a:ext cx="2165121" cy="2946485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E7C1EEF-92B7-07B8-7E8D-B8BE4D4008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0" y="4914149"/>
            <a:ext cx="1628359" cy="1628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คำบรรยายภาพ: สี่เหลี่ยมมุมมน 4">
            <a:extLst>
              <a:ext uri="{FF2B5EF4-FFF2-40B4-BE49-F238E27FC236}">
                <a16:creationId xmlns:a16="http://schemas.microsoft.com/office/drawing/2014/main" id="{3497E655-CB44-F667-A2CC-9C00D1F6BB45}"/>
              </a:ext>
            </a:extLst>
          </p:cNvPr>
          <p:cNvSpPr/>
          <p:nvPr/>
        </p:nvSpPr>
        <p:spPr>
          <a:xfrm>
            <a:off x="300225" y="4093639"/>
            <a:ext cx="1997057" cy="501237"/>
          </a:xfrm>
          <a:prstGeom prst="wedgeRoundRectCallout">
            <a:avLst>
              <a:gd name="adj1" fmla="val 4786"/>
              <a:gd name="adj2" fmla="val 82046"/>
              <a:gd name="adj3" fmla="val 16667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SCAN ME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4B8AEDC-7ED5-B462-A6AD-E55B61B8B2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1382" y="3764729"/>
            <a:ext cx="2033354" cy="28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1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319377" y="444137"/>
            <a:ext cx="4211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 ด้านการจัดการเรียนรู้</a:t>
            </a:r>
            <a:endParaRPr lang="th-TH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319377" y="1041976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297408" y="1129174"/>
            <a:ext cx="524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1.2 </a:t>
            </a:r>
            <a:r>
              <a:rPr lang="th-TH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การออกแบบการจัดการเรียนรู้</a:t>
            </a:r>
            <a:endParaRPr lang="en-US" dirty="0">
              <a:solidFill>
                <a:schemeClr val="bg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53C3B3B6-9E85-4738-84E9-6503DE746540}"/>
              </a:ext>
            </a:extLst>
          </p:cNvPr>
          <p:cNvSpPr txBox="1"/>
          <p:nvPr/>
        </p:nvSpPr>
        <p:spPr>
          <a:xfrm>
            <a:off x="253440" y="1598768"/>
            <a:ext cx="530716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ea typeface="Arial" panose="020B0604020202020204" pitchFamily="34" charset="0"/>
                <a:cs typeface="TH SarabunPSK" panose="020B0500040200020003" pitchFamily="34" charset="-34"/>
              </a:rPr>
              <a:t>     </a:t>
            </a:r>
            <a:r>
              <a:rPr lang="th-TH" sz="2400" b="1" dirty="0">
                <a:solidFill>
                  <a:schemeClr val="bg1"/>
                </a:solidFill>
                <a:effectLst/>
                <a:ea typeface="Arial" panose="020B0604020202020204" pitchFamily="34" charset="0"/>
                <a:cs typeface="TH SarabunPSK" panose="020B0500040200020003" pitchFamily="34" charset="-34"/>
              </a:rPr>
              <a:t>ข้าพเจ้าออกแบบการจัดการเรียนรู้ที่มีกิจกรรมการเรียนรู้ตามวัฏจักรการเรียนรู้ 7 ขั้น ด้วยชุดการสอนเรื่อง เซต </a:t>
            </a:r>
            <a:endParaRPr lang="en-US" sz="2400" b="1" dirty="0">
              <a:solidFill>
                <a:schemeClr val="bg1"/>
              </a:solidFill>
              <a:effectLst/>
              <a:ea typeface="Arial" panose="020B0604020202020204" pitchFamily="34" charset="0"/>
              <a:cs typeface="TH SarabunPSK" panose="020B0500040200020003" pitchFamily="34" charset="-34"/>
            </a:endParaRPr>
          </a:p>
          <a:p>
            <a:pPr>
              <a:spcBef>
                <a:spcPts val="600"/>
              </a:spcBef>
            </a:pPr>
            <a:r>
              <a:rPr lang="th-TH" sz="2400" b="1" dirty="0">
                <a:solidFill>
                  <a:schemeClr val="bg1"/>
                </a:solidFill>
                <a:effectLst/>
                <a:ea typeface="Arial" panose="020B0604020202020204" pitchFamily="34" charset="0"/>
                <a:cs typeface="TH SarabunPSK" panose="020B0500040200020003" pitchFamily="34" charset="-34"/>
              </a:rPr>
              <a:t>เพื่อพัฒนาผลสัมฤทธิ์ทางการเรียนวิชาคณิตศาสตร์พื้นฐาน </a:t>
            </a:r>
            <a:endParaRPr lang="en-US" sz="2400" b="1" dirty="0">
              <a:solidFill>
                <a:schemeClr val="bg1"/>
              </a:solidFill>
              <a:effectLst/>
              <a:ea typeface="Arial" panose="020B0604020202020204" pitchFamily="34" charset="0"/>
              <a:cs typeface="TH SarabunPSK" panose="020B0500040200020003" pitchFamily="34" charset="-34"/>
            </a:endParaRPr>
          </a:p>
          <a:p>
            <a:pPr>
              <a:spcBef>
                <a:spcPts val="600"/>
              </a:spcBef>
            </a:pPr>
            <a:r>
              <a:rPr lang="th-TH" sz="2400" b="1" dirty="0">
                <a:solidFill>
                  <a:schemeClr val="bg1"/>
                </a:solidFill>
                <a:effectLst/>
                <a:ea typeface="Arial" panose="020B0604020202020204" pitchFamily="34" charset="0"/>
                <a:cs typeface="TH SarabunPSK" panose="020B0500040200020003" pitchFamily="34" charset="-34"/>
              </a:rPr>
              <a:t>ค31101 ชั้นมัธยมศึกษาปีที่ 4 ให้สอดคล้องกับหลักสูตรแกนกลางการศึกษาขั้นพื้นฐานพุทธศักราช 2551 (ฉบับปรับปรุง 2561) และหลักสูตรสถานศึกษา โดยริเริ่ม คิดค้นและพัฒนาชุดการสอนที่เป็นแบบอย่างให้ครูในกลุ่มสาระการเรียนรู้</a:t>
            </a:r>
            <a:endParaRPr lang="th-TH" sz="2400" b="1" dirty="0">
              <a:solidFill>
                <a:schemeClr val="bg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52B522C8-FE00-EEAC-3449-B51B866CB3AF}"/>
              </a:ext>
            </a:extLst>
          </p:cNvPr>
          <p:cNvSpPr/>
          <p:nvPr/>
        </p:nvSpPr>
        <p:spPr>
          <a:xfrm>
            <a:off x="5992654" y="229263"/>
            <a:ext cx="2371725" cy="3283498"/>
          </a:xfrm>
          <a:prstGeom prst="rect">
            <a:avLst/>
          </a:prstGeom>
          <a:solidFill>
            <a:srgbClr val="13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963F7B7-60EC-D849-05CD-6EFB43DE7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79" y="322262"/>
            <a:ext cx="2150818" cy="3106738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9349FEC-711A-2521-4295-928ABAEE6582}"/>
              </a:ext>
            </a:extLst>
          </p:cNvPr>
          <p:cNvSpPr/>
          <p:nvPr/>
        </p:nvSpPr>
        <p:spPr>
          <a:xfrm>
            <a:off x="8527594" y="229263"/>
            <a:ext cx="2371725" cy="3283498"/>
          </a:xfrm>
          <a:prstGeom prst="rect">
            <a:avLst/>
          </a:prstGeom>
          <a:solidFill>
            <a:srgbClr val="13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446E"/>
              </a:solidFill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F27FCB8-4FE0-C95E-65A7-8EC9D3C70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180" y="327917"/>
            <a:ext cx="2272082" cy="3001777"/>
          </a:xfrm>
          <a:prstGeom prst="rect">
            <a:avLst/>
          </a:prstGeom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CF1958A2-277A-3EF4-4FC1-ACB7554D9571}"/>
              </a:ext>
            </a:extLst>
          </p:cNvPr>
          <p:cNvSpPr/>
          <p:nvPr/>
        </p:nvSpPr>
        <p:spPr>
          <a:xfrm>
            <a:off x="6074261" y="3521998"/>
            <a:ext cx="2303181" cy="3236233"/>
          </a:xfrm>
          <a:prstGeom prst="rect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446E"/>
              </a:solidFill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2994373-C0C1-0610-A437-25B09D806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175" y="3605759"/>
            <a:ext cx="2164762" cy="3059473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DB28F16-B20B-EB40-BBDE-44F801962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5128238"/>
            <a:ext cx="1598768" cy="159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คำบรรยายภาพ: สี่เหลี่ยมมุมมน 20">
            <a:extLst>
              <a:ext uri="{FF2B5EF4-FFF2-40B4-BE49-F238E27FC236}">
                <a16:creationId xmlns:a16="http://schemas.microsoft.com/office/drawing/2014/main" id="{BA41FD7C-8717-EBA1-FBE7-D39B8AE1FB44}"/>
              </a:ext>
            </a:extLst>
          </p:cNvPr>
          <p:cNvSpPr/>
          <p:nvPr/>
        </p:nvSpPr>
        <p:spPr>
          <a:xfrm>
            <a:off x="319377" y="4563834"/>
            <a:ext cx="1879537" cy="371915"/>
          </a:xfrm>
          <a:prstGeom prst="wedgeRoundRectCallout">
            <a:avLst>
              <a:gd name="adj1" fmla="val 4786"/>
              <a:gd name="adj2" fmla="val 82046"/>
              <a:gd name="adj3" fmla="val 16667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คำอธิบายรายวิชา</a:t>
            </a:r>
            <a:endParaRPr lang="en-US" b="1" dirty="0">
              <a:solidFill>
                <a:schemeClr val="bg1"/>
              </a:solidFill>
              <a:latin typeface="DB Adman X" panose="02000506090000020004" pitchFamily="2" charset="-34"/>
              <a:ea typeface="Arial Unicode MS" panose="020B0604020202020204" pitchFamily="34" charset="-128"/>
              <a:cs typeface="DB Adman X" panose="02000506090000020004" pitchFamily="2" charset="-34"/>
            </a:endParaRP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C1DEA73A-A244-1E3A-2910-BC5734BCF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63" y="5120770"/>
            <a:ext cx="1598768" cy="159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คำบรรยายภาพ: สี่เหลี่ยมมุมมน 31">
            <a:extLst>
              <a:ext uri="{FF2B5EF4-FFF2-40B4-BE49-F238E27FC236}">
                <a16:creationId xmlns:a16="http://schemas.microsoft.com/office/drawing/2014/main" id="{F2408B3A-36D9-9A16-705F-CB00258F41CF}"/>
              </a:ext>
            </a:extLst>
          </p:cNvPr>
          <p:cNvSpPr/>
          <p:nvPr/>
        </p:nvSpPr>
        <p:spPr>
          <a:xfrm>
            <a:off x="2243485" y="4563833"/>
            <a:ext cx="1879537" cy="371915"/>
          </a:xfrm>
          <a:prstGeom prst="wedgeRoundRectCallout">
            <a:avLst>
              <a:gd name="adj1" fmla="val 4786"/>
              <a:gd name="adj2" fmla="val 82046"/>
              <a:gd name="adj3" fmla="val 16667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หน่วยการเรียนรู้</a:t>
            </a:r>
            <a:endParaRPr lang="en-US" b="1" dirty="0">
              <a:solidFill>
                <a:schemeClr val="bg1"/>
              </a:solidFill>
              <a:latin typeface="DB Adman X" panose="02000506090000020004" pitchFamily="2" charset="-34"/>
              <a:ea typeface="Arial Unicode MS" panose="020B0604020202020204" pitchFamily="34" charset="-128"/>
              <a:cs typeface="DB Adman X" panose="02000506090000020004" pitchFamily="2" charset="-34"/>
            </a:endParaRPr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83736B90-6468-6557-9A61-C013A55D7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8" y="5099043"/>
            <a:ext cx="1642221" cy="1642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คำบรรยายภาพ: สี่เหลี่ยมมุมมน 34">
            <a:extLst>
              <a:ext uri="{FF2B5EF4-FFF2-40B4-BE49-F238E27FC236}">
                <a16:creationId xmlns:a16="http://schemas.microsoft.com/office/drawing/2014/main" id="{9DC9E5F9-7357-1FD7-97EE-598C180BFCB8}"/>
              </a:ext>
            </a:extLst>
          </p:cNvPr>
          <p:cNvSpPr/>
          <p:nvPr/>
        </p:nvSpPr>
        <p:spPr>
          <a:xfrm>
            <a:off x="4191799" y="4530574"/>
            <a:ext cx="1879537" cy="371915"/>
          </a:xfrm>
          <a:prstGeom prst="wedgeRoundRectCallout">
            <a:avLst>
              <a:gd name="adj1" fmla="val 4786"/>
              <a:gd name="adj2" fmla="val 82046"/>
              <a:gd name="adj3" fmla="val 16667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แผนการสอน 7</a:t>
            </a:r>
            <a:r>
              <a:rPr lang="en-US" b="1" dirty="0">
                <a:solidFill>
                  <a:schemeClr val="bg1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E</a:t>
            </a:r>
          </a:p>
        </p:txBody>
      </p:sp>
      <p:sp>
        <p:nvSpPr>
          <p:cNvPr id="38" name="รูปหกเหลี่ยม 37">
            <a:extLst>
              <a:ext uri="{FF2B5EF4-FFF2-40B4-BE49-F238E27FC236}">
                <a16:creationId xmlns:a16="http://schemas.microsoft.com/office/drawing/2014/main" id="{40D5B9AA-7355-8485-C69F-E5FFBCDA5BAE}"/>
              </a:ext>
            </a:extLst>
          </p:cNvPr>
          <p:cNvSpPr/>
          <p:nvPr/>
        </p:nvSpPr>
        <p:spPr>
          <a:xfrm>
            <a:off x="8422851" y="3742023"/>
            <a:ext cx="3374485" cy="2923209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9728CBF0-674E-11D1-0370-191B255298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8554536" y="3843974"/>
            <a:ext cx="3112065" cy="2682813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3995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78EB2B0-9B8F-4069-BE2B-421732E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C7571D9D-C75B-4041-AFB1-131DC31C1E64}"/>
              </a:ext>
            </a:extLst>
          </p:cNvPr>
          <p:cNvSpPr/>
          <p:nvPr/>
        </p:nvSpPr>
        <p:spPr>
          <a:xfrm>
            <a:off x="322217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EF19166E-FD71-419D-AA60-F4E4F5B25FA3}"/>
              </a:ext>
            </a:extLst>
          </p:cNvPr>
          <p:cNvSpPr/>
          <p:nvPr/>
        </p:nvSpPr>
        <p:spPr>
          <a:xfrm>
            <a:off x="-13063" y="-13063"/>
            <a:ext cx="8608423" cy="6884126"/>
          </a:xfrm>
          <a:custGeom>
            <a:avLst/>
            <a:gdLst>
              <a:gd name="connsiteX0" fmla="*/ 4715692 w 8608423"/>
              <a:gd name="connsiteY0" fmla="*/ 0 h 6884126"/>
              <a:gd name="connsiteX1" fmla="*/ 8608423 w 8608423"/>
              <a:gd name="connsiteY1" fmla="*/ 6884126 h 6884126"/>
              <a:gd name="connsiteX2" fmla="*/ 13063 w 8608423"/>
              <a:gd name="connsiteY2" fmla="*/ 6884126 h 6884126"/>
              <a:gd name="connsiteX3" fmla="*/ 0 w 8608423"/>
              <a:gd name="connsiteY3" fmla="*/ 0 h 6884126"/>
              <a:gd name="connsiteX4" fmla="*/ 4715692 w 8608423"/>
              <a:gd name="connsiteY4" fmla="*/ 0 h 68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8423" h="6884126">
                <a:moveTo>
                  <a:pt x="4715692" y="0"/>
                </a:moveTo>
                <a:lnTo>
                  <a:pt x="8608423" y="6884126"/>
                </a:lnTo>
                <a:lnTo>
                  <a:pt x="13063" y="6884126"/>
                </a:lnTo>
                <a:cubicBezTo>
                  <a:pt x="8709" y="4589417"/>
                  <a:pt x="4354" y="2294709"/>
                  <a:pt x="0" y="0"/>
                </a:cubicBezTo>
                <a:lnTo>
                  <a:pt x="471569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รูปหกเหลี่ยม 16">
            <a:extLst>
              <a:ext uri="{FF2B5EF4-FFF2-40B4-BE49-F238E27FC236}">
                <a16:creationId xmlns:a16="http://schemas.microsoft.com/office/drawing/2014/main" id="{E7E5C3F0-DA36-4230-B84E-5465C68ACE9B}"/>
              </a:ext>
            </a:extLst>
          </p:cNvPr>
          <p:cNvSpPr/>
          <p:nvPr/>
        </p:nvSpPr>
        <p:spPr>
          <a:xfrm>
            <a:off x="5711905" y="470263"/>
            <a:ext cx="3851843" cy="3320554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1ADDA1E-F8A6-4345-9291-CBE19B7EF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5877370" y="597966"/>
            <a:ext cx="3535081" cy="3047482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9" name="กล่องข้อความ 1">
            <a:extLst>
              <a:ext uri="{FF2B5EF4-FFF2-40B4-BE49-F238E27FC236}">
                <a16:creationId xmlns:a16="http://schemas.microsoft.com/office/drawing/2014/main" id="{7297174C-F458-4DBB-97C6-4B92A9C5672C}"/>
              </a:ext>
            </a:extLst>
          </p:cNvPr>
          <p:cNvSpPr txBox="1"/>
          <p:nvPr/>
        </p:nvSpPr>
        <p:spPr>
          <a:xfrm>
            <a:off x="319377" y="444137"/>
            <a:ext cx="4211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1.ด้านการจัดการเรียนรู้</a:t>
            </a:r>
            <a:endParaRPr lang="th-TH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34D50A8-09A0-434F-B925-DC264C1359D2}"/>
              </a:ext>
            </a:extLst>
          </p:cNvPr>
          <p:cNvSpPr/>
          <p:nvPr/>
        </p:nvSpPr>
        <p:spPr>
          <a:xfrm flipV="1">
            <a:off x="243316" y="1028548"/>
            <a:ext cx="4769872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8358"/>
              </a:solidFill>
            </a:endParaRPr>
          </a:p>
        </p:txBody>
      </p:sp>
      <p:sp>
        <p:nvSpPr>
          <p:cNvPr id="22" name="รูปหกเหลี่ยม 21">
            <a:extLst>
              <a:ext uri="{FF2B5EF4-FFF2-40B4-BE49-F238E27FC236}">
                <a16:creationId xmlns:a16="http://schemas.microsoft.com/office/drawing/2014/main" id="{0B343AC1-6658-4978-88FC-E357FDDF9887}"/>
              </a:ext>
            </a:extLst>
          </p:cNvPr>
          <p:cNvSpPr/>
          <p:nvPr/>
        </p:nvSpPr>
        <p:spPr>
          <a:xfrm>
            <a:off x="9079069" y="2466941"/>
            <a:ext cx="2749291" cy="2370078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BB9C173-D3D6-47EE-B982-04593BB6F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/>
        </p:blipFill>
        <p:spPr>
          <a:xfrm>
            <a:off x="9252857" y="2605269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4" name="รูปหกเหลี่ยม 23">
            <a:extLst>
              <a:ext uri="{FF2B5EF4-FFF2-40B4-BE49-F238E27FC236}">
                <a16:creationId xmlns:a16="http://schemas.microsoft.com/office/drawing/2014/main" id="{C4A1A749-A3D5-4D26-A215-2CC00E6636DD}"/>
              </a:ext>
            </a:extLst>
          </p:cNvPr>
          <p:cNvSpPr/>
          <p:nvPr/>
        </p:nvSpPr>
        <p:spPr>
          <a:xfrm>
            <a:off x="6839451" y="3971353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2CE15728-7273-46A6-88B4-30B204F2E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r="6490"/>
          <a:stretch/>
        </p:blipFill>
        <p:spPr>
          <a:xfrm>
            <a:off x="7004916" y="4120602"/>
            <a:ext cx="2407535" cy="2075460"/>
          </a:xfrm>
          <a:custGeom>
            <a:avLst/>
            <a:gdLst>
              <a:gd name="connsiteX0" fmla="*/ 898749 w 4170193"/>
              <a:gd name="connsiteY0" fmla="*/ 0 h 3594992"/>
              <a:gd name="connsiteX1" fmla="*/ 3271445 w 4170193"/>
              <a:gd name="connsiteY1" fmla="*/ 0 h 3594992"/>
              <a:gd name="connsiteX2" fmla="*/ 4170193 w 4170193"/>
              <a:gd name="connsiteY2" fmla="*/ 1797496 h 3594992"/>
              <a:gd name="connsiteX3" fmla="*/ 3271445 w 4170193"/>
              <a:gd name="connsiteY3" fmla="*/ 3594992 h 3594992"/>
              <a:gd name="connsiteX4" fmla="*/ 898749 w 4170193"/>
              <a:gd name="connsiteY4" fmla="*/ 3594992 h 3594992"/>
              <a:gd name="connsiteX5" fmla="*/ 0 w 4170193"/>
              <a:gd name="connsiteY5" fmla="*/ 1797496 h 35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0193" h="3594992">
                <a:moveTo>
                  <a:pt x="898749" y="0"/>
                </a:moveTo>
                <a:lnTo>
                  <a:pt x="3271445" y="0"/>
                </a:lnTo>
                <a:lnTo>
                  <a:pt x="4170193" y="1797496"/>
                </a:lnTo>
                <a:lnTo>
                  <a:pt x="3271445" y="3594992"/>
                </a:lnTo>
                <a:lnTo>
                  <a:pt x="898749" y="3594992"/>
                </a:lnTo>
                <a:lnTo>
                  <a:pt x="0" y="1797496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6" name="รูปหกเหลี่ยม 25">
            <a:extLst>
              <a:ext uri="{FF2B5EF4-FFF2-40B4-BE49-F238E27FC236}">
                <a16:creationId xmlns:a16="http://schemas.microsoft.com/office/drawing/2014/main" id="{517AD701-2D17-4BEA-9CD0-2E8F1B15007B}"/>
              </a:ext>
            </a:extLst>
          </p:cNvPr>
          <p:cNvSpPr/>
          <p:nvPr/>
        </p:nvSpPr>
        <p:spPr>
          <a:xfrm>
            <a:off x="9442709" y="5145980"/>
            <a:ext cx="2749291" cy="2370078"/>
          </a:xfrm>
          <a:prstGeom prst="hexagon">
            <a:avLst/>
          </a:prstGeom>
          <a:solidFill>
            <a:srgbClr val="FFD96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รูปหกเหลี่ยม 26">
            <a:extLst>
              <a:ext uri="{FF2B5EF4-FFF2-40B4-BE49-F238E27FC236}">
                <a16:creationId xmlns:a16="http://schemas.microsoft.com/office/drawing/2014/main" id="{9096D9FC-CBBF-461B-A642-DDCCA71B49F1}"/>
              </a:ext>
            </a:extLst>
          </p:cNvPr>
          <p:cNvSpPr/>
          <p:nvPr/>
        </p:nvSpPr>
        <p:spPr>
          <a:xfrm>
            <a:off x="9510695" y="5240128"/>
            <a:ext cx="2749291" cy="2370078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BE3B248-57DC-4DB0-84D4-9CA3BE93D9DD}"/>
              </a:ext>
            </a:extLst>
          </p:cNvPr>
          <p:cNvSpPr txBox="1"/>
          <p:nvPr/>
        </p:nvSpPr>
        <p:spPr>
          <a:xfrm>
            <a:off x="243316" y="1198922"/>
            <a:ext cx="524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1.3 </a:t>
            </a:r>
            <a:r>
              <a:rPr lang="th-TH" dirty="0">
                <a:solidFill>
                  <a:schemeClr val="bg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การจัดกิจกรรมการเรียนรู้</a:t>
            </a:r>
            <a:endParaRPr lang="en-US" dirty="0">
              <a:solidFill>
                <a:schemeClr val="bg1"/>
              </a:solidFill>
              <a:latin typeface="Mitr Medium" panose="00000600000000000000" pitchFamily="2" charset="-34"/>
              <a:cs typeface="Mitr Medium" panose="00000600000000000000" pitchFamily="2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B25D44DE-2501-7DDC-786D-3A3C3175C41A}"/>
              </a:ext>
            </a:extLst>
          </p:cNvPr>
          <p:cNvSpPr txBox="1"/>
          <p:nvPr/>
        </p:nvSpPr>
        <p:spPr>
          <a:xfrm>
            <a:off x="170445" y="2057459"/>
            <a:ext cx="6161314" cy="2802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ขั้นที่ 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1 : </a:t>
            </a:r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ขั้นตรวจสอบความรู้เดิม (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Elicitation Phase)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ขั้นที่ 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2 : </a:t>
            </a:r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ขั้นสร้างความสนใจ (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Engagement Phase)</a:t>
            </a:r>
          </a:p>
          <a:p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ขั้นที่ 3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 : </a:t>
            </a:r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ขั้นสำรวจและค้นหา (</a:t>
            </a:r>
            <a:r>
              <a:rPr lang="en-US" sz="2000" dirty="0" err="1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Explaration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 Phase)</a:t>
            </a:r>
          </a:p>
          <a:p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ขั้นที่ 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4 : </a:t>
            </a:r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ขั้นอธิบายและลงข้อสรุป (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Explanation Phase)</a:t>
            </a:r>
          </a:p>
          <a:p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ขั้นที่ 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5 : </a:t>
            </a:r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ขั้นขยายความรู้ (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Elaboration Phase)</a:t>
            </a:r>
          </a:p>
          <a:p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ขั้นที่ 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6 : </a:t>
            </a:r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ขั้นประเมินผล 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(Evaluation Phase) </a:t>
            </a:r>
          </a:p>
          <a:p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ขั้นที่ 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7: </a:t>
            </a:r>
            <a:r>
              <a:rPr lang="th-TH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ขั้นนำความรู้ไปใช้ (</a:t>
            </a:r>
            <a:r>
              <a:rPr lang="en-US" sz="2000" dirty="0">
                <a:solidFill>
                  <a:srgbClr val="FFC000"/>
                </a:solidFill>
                <a:effectLst/>
                <a:latin typeface="Mitr Medium" panose="00000600000000000000" pitchFamily="2" charset="-34"/>
                <a:ea typeface="Calibri" panose="020F0502020204030204" pitchFamily="34" charset="0"/>
                <a:cs typeface="Mitr Medium" panose="00000600000000000000" pitchFamily="2" charset="-34"/>
              </a:rPr>
              <a:t>Extension Phase)</a:t>
            </a:r>
          </a:p>
        </p:txBody>
      </p:sp>
    </p:spTree>
    <p:extLst>
      <p:ext uri="{BB962C8B-B14F-4D97-AF65-F5344CB8AC3E}">
        <p14:creationId xmlns:p14="http://schemas.microsoft.com/office/powerpoint/2010/main" val="41467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1295</Words>
  <Application>Microsoft Office PowerPoint</Application>
  <PresentationFormat>แบบจอกว้าง</PresentationFormat>
  <Paragraphs>152</Paragraphs>
  <Slides>27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27</vt:i4>
      </vt:variant>
    </vt:vector>
  </HeadingPairs>
  <TitlesOfParts>
    <vt:vector size="36" baseType="lpstr">
      <vt:lpstr>Calibri</vt:lpstr>
      <vt:lpstr>Angsana New</vt:lpstr>
      <vt:lpstr>DB Adman X</vt:lpstr>
      <vt:lpstr>Arial</vt:lpstr>
      <vt:lpstr>Calibri Light</vt:lpstr>
      <vt:lpstr>TH SarabunPSK</vt:lpstr>
      <vt:lpstr>Mitr Medium</vt:lpstr>
      <vt:lpstr>Arial Unicode MS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Jength</dc:creator>
  <cp:lastModifiedBy>มณีรัตน์ กวดขุนทด</cp:lastModifiedBy>
  <cp:revision>23</cp:revision>
  <dcterms:created xsi:type="dcterms:W3CDTF">2022-03-08T02:04:05Z</dcterms:created>
  <dcterms:modified xsi:type="dcterms:W3CDTF">2022-09-18T15:04:35Z</dcterms:modified>
</cp:coreProperties>
</file>