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6" r:id="rId2"/>
  </p:sldIdLst>
  <p:sldSz cx="6858000" cy="9906000" type="A4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FFC1"/>
    <a:srgbClr val="ECFFD9"/>
    <a:srgbClr val="FFFFCC"/>
    <a:srgbClr val="E2E9F6"/>
    <a:srgbClr val="DEFFBD"/>
    <a:srgbClr val="D9FFB3"/>
    <a:srgbClr val="8BCAF1"/>
    <a:srgbClr val="264C00"/>
    <a:srgbClr val="98C2F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183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27D20-6536-4FBA-A915-5A45B8C72AA2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185B-6B92-4676-BE93-32EBD508A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989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27D20-6536-4FBA-A915-5A45B8C72AA2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185B-6B92-4676-BE93-32EBD508A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15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27D20-6536-4FBA-A915-5A45B8C72AA2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185B-6B92-4676-BE93-32EBD508A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446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27D20-6536-4FBA-A915-5A45B8C72AA2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185B-6B92-4676-BE93-32EBD508A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16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27D20-6536-4FBA-A915-5A45B8C72AA2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185B-6B92-4676-BE93-32EBD508A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486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27D20-6536-4FBA-A915-5A45B8C72AA2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185B-6B92-4676-BE93-32EBD508A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300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27D20-6536-4FBA-A915-5A45B8C72AA2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185B-6B92-4676-BE93-32EBD508A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732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27D20-6536-4FBA-A915-5A45B8C72AA2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185B-6B92-4676-BE93-32EBD508A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338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27D20-6536-4FBA-A915-5A45B8C72AA2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185B-6B92-4676-BE93-32EBD508A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296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27D20-6536-4FBA-A915-5A45B8C72AA2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185B-6B92-4676-BE93-32EBD508A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96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27D20-6536-4FBA-A915-5A45B8C72AA2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185B-6B92-4676-BE93-32EBD508A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497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27D20-6536-4FBA-A915-5A45B8C72AA2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6185B-6B92-4676-BE93-32EBD508A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92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-57552" y="0"/>
            <a:ext cx="6926482" cy="990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0" y="724665"/>
            <a:ext cx="6858000" cy="11566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รูปแบบอิสระ 16"/>
          <p:cNvSpPr/>
          <p:nvPr/>
        </p:nvSpPr>
        <p:spPr>
          <a:xfrm flipH="1" flipV="1">
            <a:off x="0" y="-3"/>
            <a:ext cx="6858000" cy="6885452"/>
          </a:xfrm>
          <a:custGeom>
            <a:avLst/>
            <a:gdLst>
              <a:gd name="connsiteX0" fmla="*/ 6858000 w 6858000"/>
              <a:gd name="connsiteY0" fmla="*/ 6885452 h 6885452"/>
              <a:gd name="connsiteX1" fmla="*/ 0 w 6858000"/>
              <a:gd name="connsiteY1" fmla="*/ 6885452 h 6885452"/>
              <a:gd name="connsiteX2" fmla="*/ 0 w 6858000"/>
              <a:gd name="connsiteY2" fmla="*/ 0 h 6885452"/>
              <a:gd name="connsiteX3" fmla="*/ 6858000 w 6858000"/>
              <a:gd name="connsiteY3" fmla="*/ 6166076 h 6885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85452">
                <a:moveTo>
                  <a:pt x="6858000" y="6885452"/>
                </a:moveTo>
                <a:lnTo>
                  <a:pt x="0" y="6885452"/>
                </a:lnTo>
                <a:lnTo>
                  <a:pt x="0" y="0"/>
                </a:lnTo>
                <a:lnTo>
                  <a:pt x="6858000" y="6166076"/>
                </a:lnTo>
                <a:close/>
              </a:path>
            </a:pathLst>
          </a:custGeom>
          <a:gradFill flip="none" rotWithShape="1">
            <a:gsLst>
              <a:gs pos="93000">
                <a:srgbClr val="C00000"/>
              </a:gs>
              <a:gs pos="7000">
                <a:srgbClr val="FFFF00"/>
              </a:gs>
              <a:gs pos="54000">
                <a:srgbClr val="FF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0930" y="256467"/>
            <a:ext cx="6858000" cy="1393881"/>
          </a:xfrm>
          <a:prstGeom prst="rect">
            <a:avLst/>
          </a:prstGeom>
          <a:solidFill>
            <a:schemeClr val="accent4">
              <a:lumMod val="20000"/>
              <a:lumOff val="80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6" name="กลุ่ม 65"/>
          <p:cNvGrpSpPr/>
          <p:nvPr/>
        </p:nvGrpSpPr>
        <p:grpSpPr>
          <a:xfrm>
            <a:off x="-1128367" y="368640"/>
            <a:ext cx="9457135" cy="3075772"/>
            <a:chOff x="-1128367" y="368640"/>
            <a:chExt cx="9457135" cy="3075772"/>
          </a:xfrm>
          <a:solidFill>
            <a:schemeClr val="bg1">
              <a:alpha val="40000"/>
            </a:schemeClr>
          </a:solidFill>
        </p:grpSpPr>
        <p:sp>
          <p:nvSpPr>
            <p:cNvPr id="60" name="รูปแบบอิสระ 59"/>
            <p:cNvSpPr/>
            <p:nvPr/>
          </p:nvSpPr>
          <p:spPr>
            <a:xfrm rot="2516622">
              <a:off x="-1128367" y="2668486"/>
              <a:ext cx="9457135" cy="775926"/>
            </a:xfrm>
            <a:custGeom>
              <a:avLst/>
              <a:gdLst>
                <a:gd name="connsiteX0" fmla="*/ 0 w 9457135"/>
                <a:gd name="connsiteY0" fmla="*/ 512261 h 775926"/>
                <a:gd name="connsiteX1" fmla="*/ 570049 w 9457135"/>
                <a:gd name="connsiteY1" fmla="*/ 0 h 775926"/>
                <a:gd name="connsiteX2" fmla="*/ 8759868 w 9457135"/>
                <a:gd name="connsiteY2" fmla="*/ 1 h 775926"/>
                <a:gd name="connsiteX3" fmla="*/ 9457135 w 9457135"/>
                <a:gd name="connsiteY3" fmla="*/ 775925 h 775926"/>
                <a:gd name="connsiteX4" fmla="*/ 236935 w 9457135"/>
                <a:gd name="connsiteY4" fmla="*/ 775926 h 775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57135" h="775926">
                  <a:moveTo>
                    <a:pt x="0" y="512261"/>
                  </a:moveTo>
                  <a:lnTo>
                    <a:pt x="570049" y="0"/>
                  </a:lnTo>
                  <a:lnTo>
                    <a:pt x="8759868" y="1"/>
                  </a:lnTo>
                  <a:lnTo>
                    <a:pt x="9457135" y="775925"/>
                  </a:lnTo>
                  <a:lnTo>
                    <a:pt x="236935" y="7759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รูปแบบอิสระ 51"/>
            <p:cNvSpPr/>
            <p:nvPr/>
          </p:nvSpPr>
          <p:spPr>
            <a:xfrm rot="2516622">
              <a:off x="528576" y="1837264"/>
              <a:ext cx="7556751" cy="775925"/>
            </a:xfrm>
            <a:custGeom>
              <a:avLst/>
              <a:gdLst>
                <a:gd name="connsiteX0" fmla="*/ 0 w 7556751"/>
                <a:gd name="connsiteY0" fmla="*/ 775925 h 775925"/>
                <a:gd name="connsiteX1" fmla="*/ 863457 w 7556751"/>
                <a:gd name="connsiteY1" fmla="*/ 0 h 775925"/>
                <a:gd name="connsiteX2" fmla="*/ 6859485 w 7556751"/>
                <a:gd name="connsiteY2" fmla="*/ 0 h 775925"/>
                <a:gd name="connsiteX3" fmla="*/ 7556751 w 7556751"/>
                <a:gd name="connsiteY3" fmla="*/ 775925 h 775925"/>
                <a:gd name="connsiteX4" fmla="*/ 0 w 7556751"/>
                <a:gd name="connsiteY4" fmla="*/ 775925 h 77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56751" h="775925">
                  <a:moveTo>
                    <a:pt x="0" y="775925"/>
                  </a:moveTo>
                  <a:lnTo>
                    <a:pt x="863457" y="0"/>
                  </a:lnTo>
                  <a:lnTo>
                    <a:pt x="6859485" y="0"/>
                  </a:lnTo>
                  <a:lnTo>
                    <a:pt x="7556751" y="775925"/>
                  </a:lnTo>
                  <a:lnTo>
                    <a:pt x="0" y="7759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รูปแบบอิสระ 50"/>
            <p:cNvSpPr/>
            <p:nvPr/>
          </p:nvSpPr>
          <p:spPr>
            <a:xfrm rot="2516622">
              <a:off x="2441343" y="1104101"/>
              <a:ext cx="5362963" cy="775925"/>
            </a:xfrm>
            <a:custGeom>
              <a:avLst/>
              <a:gdLst>
                <a:gd name="connsiteX0" fmla="*/ 0 w 5362963"/>
                <a:gd name="connsiteY0" fmla="*/ 775925 h 775925"/>
                <a:gd name="connsiteX1" fmla="*/ 863456 w 5362963"/>
                <a:gd name="connsiteY1" fmla="*/ 1 h 775925"/>
                <a:gd name="connsiteX2" fmla="*/ 4665697 w 5362963"/>
                <a:gd name="connsiteY2" fmla="*/ 0 h 775925"/>
                <a:gd name="connsiteX3" fmla="*/ 5362963 w 5362963"/>
                <a:gd name="connsiteY3" fmla="*/ 775925 h 775925"/>
                <a:gd name="connsiteX4" fmla="*/ 0 w 5362963"/>
                <a:gd name="connsiteY4" fmla="*/ 775925 h 77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2963" h="775925">
                  <a:moveTo>
                    <a:pt x="0" y="775925"/>
                  </a:moveTo>
                  <a:lnTo>
                    <a:pt x="863456" y="1"/>
                  </a:lnTo>
                  <a:lnTo>
                    <a:pt x="4665697" y="0"/>
                  </a:lnTo>
                  <a:lnTo>
                    <a:pt x="5362963" y="775925"/>
                  </a:lnTo>
                  <a:lnTo>
                    <a:pt x="0" y="7759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รูปแบบอิสระ 49"/>
            <p:cNvSpPr/>
            <p:nvPr/>
          </p:nvSpPr>
          <p:spPr>
            <a:xfrm rot="2516622">
              <a:off x="4360101" y="368640"/>
              <a:ext cx="3162301" cy="775925"/>
            </a:xfrm>
            <a:custGeom>
              <a:avLst/>
              <a:gdLst>
                <a:gd name="connsiteX0" fmla="*/ 0 w 3162301"/>
                <a:gd name="connsiteY0" fmla="*/ 775925 h 775925"/>
                <a:gd name="connsiteX1" fmla="*/ 863457 w 3162301"/>
                <a:gd name="connsiteY1" fmla="*/ 0 h 775925"/>
                <a:gd name="connsiteX2" fmla="*/ 2465035 w 3162301"/>
                <a:gd name="connsiteY2" fmla="*/ 0 h 775925"/>
                <a:gd name="connsiteX3" fmla="*/ 3162301 w 3162301"/>
                <a:gd name="connsiteY3" fmla="*/ 775925 h 775925"/>
                <a:gd name="connsiteX4" fmla="*/ 0 w 3162301"/>
                <a:gd name="connsiteY4" fmla="*/ 775925 h 77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62301" h="775925">
                  <a:moveTo>
                    <a:pt x="0" y="775925"/>
                  </a:moveTo>
                  <a:lnTo>
                    <a:pt x="863457" y="0"/>
                  </a:lnTo>
                  <a:lnTo>
                    <a:pt x="2465035" y="0"/>
                  </a:lnTo>
                  <a:lnTo>
                    <a:pt x="3162301" y="775925"/>
                  </a:lnTo>
                  <a:lnTo>
                    <a:pt x="0" y="7759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2" name="สี่เหลี่ยมผืนผ้า 21"/>
          <p:cNvSpPr/>
          <p:nvPr/>
        </p:nvSpPr>
        <p:spPr>
          <a:xfrm>
            <a:off x="1073739" y="660478"/>
            <a:ext cx="5751626" cy="505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762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แบบข้อตกลงในการพัฒนางาน </a:t>
            </a: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76200">
                  <a:schemeClr val="bg1">
                    <a:alpha val="9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1266303" y="1537516"/>
            <a:ext cx="5490366" cy="823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chemeClr val="bg1">
                      <a:alpha val="96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สำหรับข้าราชการครูและบุคลากรทางการศึกษา </a:t>
            </a:r>
            <a:br>
              <a:rPr lang="th-TH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chemeClr val="bg1">
                      <a:alpha val="96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chemeClr val="bg1">
                      <a:alpha val="96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ตำแหน่ง ครู วิทยะฐานะ ครูชำนาญการพิเศษ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chemeClr val="bg1">
                    <a:alpha val="96000"/>
                  </a:schemeClr>
                </a:glow>
              </a:effectLst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8" name="สี่เหลี่ยมผืนผ้า 27"/>
          <p:cNvSpPr/>
          <p:nvPr/>
        </p:nvSpPr>
        <p:spPr>
          <a:xfrm>
            <a:off x="267123" y="8918026"/>
            <a:ext cx="6475103" cy="1116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2400" b="1" dirty="0">
                <a:solidFill>
                  <a:srgbClr val="FFC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สำนักงานคณะกรรมการการศึกษาขั้นพื้นฐาน กระทรวงศึกษาธิการ</a:t>
            </a:r>
            <a:endParaRPr lang="en-US" sz="2400" b="1" dirty="0">
              <a:solidFill>
                <a:srgbClr val="FFC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>
          <a:xfrm>
            <a:off x="267123" y="8623159"/>
            <a:ext cx="6475103" cy="1116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สำนักงานเขตพื้นที่การศึกษามัธยมศึกษามัธยมศึกษา สกลนคร</a:t>
            </a:r>
            <a:endParaRPr lang="en-US" sz="1400" b="1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7" name="สี่เหลี่ยมผืนผ้า 36"/>
          <p:cNvSpPr/>
          <p:nvPr/>
        </p:nvSpPr>
        <p:spPr>
          <a:xfrm>
            <a:off x="267123" y="8267401"/>
            <a:ext cx="6475103" cy="1116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36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โรงเรียนธาตุนารายณ์วิทยา</a:t>
            </a:r>
            <a:endParaRPr lang="en-US" sz="3600" b="1" dirty="0">
              <a:solidFill>
                <a:schemeClr val="accent1">
                  <a:lumMod val="75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grpSp>
        <p:nvGrpSpPr>
          <p:cNvPr id="74" name="กลุ่ม 73"/>
          <p:cNvGrpSpPr/>
          <p:nvPr/>
        </p:nvGrpSpPr>
        <p:grpSpPr>
          <a:xfrm>
            <a:off x="-10929" y="-10339"/>
            <a:ext cx="6868929" cy="1642657"/>
            <a:chOff x="-10929" y="-10339"/>
            <a:chExt cx="6868929" cy="1642657"/>
          </a:xfrm>
          <a:gradFill>
            <a:gsLst>
              <a:gs pos="0">
                <a:srgbClr val="FFFF00"/>
              </a:gs>
              <a:gs pos="98000">
                <a:srgbClr val="C00000"/>
              </a:gs>
              <a:gs pos="53000">
                <a:srgbClr val="FF6600"/>
              </a:gs>
            </a:gsLst>
            <a:lin ang="16200000" scaled="1"/>
          </a:gradFill>
        </p:grpSpPr>
        <p:sp>
          <p:nvSpPr>
            <p:cNvPr id="71" name="รูปแบบอิสระ 70"/>
            <p:cNvSpPr/>
            <p:nvPr/>
          </p:nvSpPr>
          <p:spPr>
            <a:xfrm rot="5400000">
              <a:off x="-103632" y="82364"/>
              <a:ext cx="1642657" cy="1457252"/>
            </a:xfrm>
            <a:custGeom>
              <a:avLst/>
              <a:gdLst>
                <a:gd name="connsiteX0" fmla="*/ 0 w 1642657"/>
                <a:gd name="connsiteY0" fmla="*/ 1457252 h 1457252"/>
                <a:gd name="connsiteX1" fmla="*/ 0 w 1642657"/>
                <a:gd name="connsiteY1" fmla="*/ 0 h 1457252"/>
                <a:gd name="connsiteX2" fmla="*/ 1642657 w 1642657"/>
                <a:gd name="connsiteY2" fmla="*/ 1457252 h 1457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2657" h="1457252">
                  <a:moveTo>
                    <a:pt x="0" y="1457252"/>
                  </a:moveTo>
                  <a:lnTo>
                    <a:pt x="0" y="0"/>
                  </a:lnTo>
                  <a:lnTo>
                    <a:pt x="1642657" y="14572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สี่เหลี่ยมผืนผ้า 13"/>
            <p:cNvSpPr/>
            <p:nvPr/>
          </p:nvSpPr>
          <p:spPr>
            <a:xfrm>
              <a:off x="-6186" y="-10339"/>
              <a:ext cx="6864186" cy="27359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11D4C9C-5A04-4CEC-9ADC-22FB4320C8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055"/>
                    </a14:imgEffect>
                    <a14:imgEffect>
                      <a14:saturation sat="66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680" b="15574"/>
          <a:stretch/>
        </p:blipFill>
        <p:spPr>
          <a:xfrm>
            <a:off x="-57556" y="2321188"/>
            <a:ext cx="6938922" cy="57801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1" name="รูปแบบอิสระ 90"/>
          <p:cNvSpPr/>
          <p:nvPr/>
        </p:nvSpPr>
        <p:spPr>
          <a:xfrm>
            <a:off x="2382960" y="2864415"/>
            <a:ext cx="4485970" cy="1310898"/>
          </a:xfrm>
          <a:custGeom>
            <a:avLst/>
            <a:gdLst>
              <a:gd name="connsiteX0" fmla="*/ 0 w 4485970"/>
              <a:gd name="connsiteY0" fmla="*/ 0 h 1310898"/>
              <a:gd name="connsiteX1" fmla="*/ 4485970 w 4485970"/>
              <a:gd name="connsiteY1" fmla="*/ 0 h 1310898"/>
              <a:gd name="connsiteX2" fmla="*/ 4485970 w 4485970"/>
              <a:gd name="connsiteY2" fmla="*/ 1310898 h 1310898"/>
              <a:gd name="connsiteX3" fmla="*/ 1455904 w 4485970"/>
              <a:gd name="connsiteY3" fmla="*/ 1310898 h 1310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85970" h="1310898">
                <a:moveTo>
                  <a:pt x="0" y="0"/>
                </a:moveTo>
                <a:lnTo>
                  <a:pt x="4485970" y="0"/>
                </a:lnTo>
                <a:lnTo>
                  <a:pt x="4485970" y="1310898"/>
                </a:lnTo>
                <a:lnTo>
                  <a:pt x="1455904" y="1310898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851C4180-CB3F-4A5C-8A09-CB2D5C30F849}"/>
              </a:ext>
            </a:extLst>
          </p:cNvPr>
          <p:cNvSpPr/>
          <p:nvPr/>
        </p:nvSpPr>
        <p:spPr>
          <a:xfrm>
            <a:off x="3543603" y="-10341"/>
            <a:ext cx="3305875" cy="60162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chemeClr val="bg1">
                    <a:alpha val="96000"/>
                  </a:schemeClr>
                </a:glow>
              </a:effectLst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r"/>
            <a:r>
              <a:rPr lang="th-TH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chemeClr val="bg1">
                      <a:alpha val="96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ประจำปีงบประมาณ 2565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chemeClr val="bg1">
                    <a:alpha val="96000"/>
                  </a:schemeClr>
                </a:glow>
              </a:effectLst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endParaRPr lang="en-US" dirty="0"/>
          </a:p>
        </p:txBody>
      </p:sp>
      <p:sp>
        <p:nvSpPr>
          <p:cNvPr id="32" name="สี่เหลี่ยมผืนผ้า 22">
            <a:extLst>
              <a:ext uri="{FF2B5EF4-FFF2-40B4-BE49-F238E27FC236}">
                <a16:creationId xmlns:a16="http://schemas.microsoft.com/office/drawing/2014/main" id="{7A9E1A75-00A8-48BF-ABC5-3147EE10734E}"/>
              </a:ext>
            </a:extLst>
          </p:cNvPr>
          <p:cNvSpPr/>
          <p:nvPr/>
        </p:nvSpPr>
        <p:spPr>
          <a:xfrm>
            <a:off x="360663" y="2355496"/>
            <a:ext cx="6535437" cy="4382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FF0000"/>
                </a:solidFill>
                <a:effectLst>
                  <a:glow rad="63500">
                    <a:schemeClr val="bg1">
                      <a:alpha val="96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ระหว่างวันที่ 1 ตุลาคม พ.ศ. 2564 ถึง 30 กันยายน พ.ศ. 2565</a:t>
            </a:r>
            <a:endParaRPr lang="en-US" sz="2800" b="1" dirty="0">
              <a:solidFill>
                <a:srgbClr val="FF0000"/>
              </a:solidFill>
              <a:effectLst>
                <a:glow rad="63500">
                  <a:schemeClr val="bg1">
                    <a:alpha val="96000"/>
                  </a:schemeClr>
                </a:glow>
              </a:effectLst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65003B-0124-4B0A-ABA5-E36556CC48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333" t="13360" r="4260" b="4794"/>
          <a:stretch/>
        </p:blipFill>
        <p:spPr>
          <a:xfrm>
            <a:off x="2127224" y="2845330"/>
            <a:ext cx="2819059" cy="2099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A15734A-B7A3-4534-9605-43E0DCADA5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0695" y="-10226"/>
            <a:ext cx="424015" cy="60150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55C6AE6-F8F5-47CD-A29C-05622CF8E84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86" y="390480"/>
            <a:ext cx="1398154" cy="139815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9F106E9-9E94-4A68-AB99-B15C7FF4C0D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48147" b="49268"/>
          <a:stretch/>
        </p:blipFill>
        <p:spPr>
          <a:xfrm>
            <a:off x="227675" y="2826993"/>
            <a:ext cx="1905497" cy="1864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1960BE0-FECE-4255-B8E6-0BD0B2A428D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763" t="15867" r="1688" b="50114"/>
          <a:stretch/>
        </p:blipFill>
        <p:spPr>
          <a:xfrm>
            <a:off x="2115902" y="4869643"/>
            <a:ext cx="2347661" cy="1805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3B131FC-1BE5-4AE1-85C3-CD3A3A57997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53328"/>
          <a:stretch/>
        </p:blipFill>
        <p:spPr>
          <a:xfrm>
            <a:off x="61447" y="4724573"/>
            <a:ext cx="2087680" cy="1877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9A83642-8C2A-4799-BFA5-53384438535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1622" t="39974" r="31248"/>
          <a:stretch/>
        </p:blipFill>
        <p:spPr>
          <a:xfrm>
            <a:off x="102234" y="6576310"/>
            <a:ext cx="2766785" cy="24795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4" name="สี่เหลี่ยมผืนผ้า 21">
            <a:extLst>
              <a:ext uri="{FF2B5EF4-FFF2-40B4-BE49-F238E27FC236}">
                <a16:creationId xmlns:a16="http://schemas.microsoft.com/office/drawing/2014/main" id="{B8A79C19-901B-46F3-AC69-709B0729CB0F}"/>
              </a:ext>
            </a:extLst>
          </p:cNvPr>
          <p:cNvSpPr/>
          <p:nvPr/>
        </p:nvSpPr>
        <p:spPr>
          <a:xfrm>
            <a:off x="990600" y="1105315"/>
            <a:ext cx="5751626" cy="505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76200">
                  <a:schemeClr val="bg1">
                    <a:alpha val="9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011CFE-CD7B-426D-9847-BED29C4CC7C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1674" t="16524" r="11921" b="10020"/>
          <a:stretch/>
        </p:blipFill>
        <p:spPr>
          <a:xfrm>
            <a:off x="3988983" y="2868497"/>
            <a:ext cx="2727648" cy="4523946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0362509-B7A6-4656-BCFE-BFB1EE78CC7C}"/>
              </a:ext>
            </a:extLst>
          </p:cNvPr>
          <p:cNvSpPr txBox="1"/>
          <p:nvPr/>
        </p:nvSpPr>
        <p:spPr>
          <a:xfrm>
            <a:off x="1879248" y="1010488"/>
            <a:ext cx="48684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0" dirty="0" err="1">
                <a:solidFill>
                  <a:srgbClr val="2222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Peformance</a:t>
            </a:r>
            <a:r>
              <a:rPr lang="en-US" sz="3600" b="1" i="0" dirty="0">
                <a:solidFill>
                  <a:srgbClr val="2222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 Agreement</a:t>
            </a:r>
            <a:r>
              <a:rPr lang="th-TH" sz="3600" b="1" i="0" dirty="0">
                <a:solidFill>
                  <a:srgbClr val="2222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3600" b="1" i="0" dirty="0">
                <a:solidFill>
                  <a:srgbClr val="2222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PA</a:t>
            </a:r>
            <a:r>
              <a:rPr lang="th-TH" sz="3600" b="1" i="0" dirty="0">
                <a:solidFill>
                  <a:srgbClr val="2222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3" name="Rectangle: Diagonal Corners Snipped 12">
            <a:extLst>
              <a:ext uri="{FF2B5EF4-FFF2-40B4-BE49-F238E27FC236}">
                <a16:creationId xmlns:a16="http://schemas.microsoft.com/office/drawing/2014/main" id="{630C3F89-C4EE-48A6-80EA-06C54A8D9CB4}"/>
              </a:ext>
            </a:extLst>
          </p:cNvPr>
          <p:cNvSpPr/>
          <p:nvPr/>
        </p:nvSpPr>
        <p:spPr>
          <a:xfrm>
            <a:off x="2037471" y="6981557"/>
            <a:ext cx="4787894" cy="1580711"/>
          </a:xfrm>
          <a:prstGeom prst="snip2Diag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tr" panose="00000500000000000000" pitchFamily="2" charset="-34"/>
                <a:cs typeface="Mitr" panose="00000500000000000000" pitchFamily="2" charset="-34"/>
              </a:rPr>
              <a:t>จัดทำข้อตกลงโดย</a:t>
            </a:r>
          </a:p>
          <a:p>
            <a:pPr algn="ctr"/>
            <a:r>
              <a:rPr lang="th-TH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tr" panose="00000500000000000000" pitchFamily="2" charset="-34"/>
                <a:cs typeface="Mitr" panose="00000500000000000000" pitchFamily="2" charset="-34"/>
              </a:rPr>
              <a:t>นางนุชจเรตร์ ศรีนา</a:t>
            </a:r>
          </a:p>
          <a:p>
            <a:pPr algn="ctr"/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tr" panose="00000500000000000000" pitchFamily="2" charset="-34"/>
                <a:cs typeface="Mitr" panose="00000500000000000000" pitchFamily="2" charset="-34"/>
              </a:rPr>
              <a:t>ตำแหน่ง ครู วิทยฐานะ ครูชำนาญการพิเศษ</a:t>
            </a:r>
          </a:p>
          <a:p>
            <a:pPr algn="ctr"/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tr" panose="00000500000000000000" pitchFamily="2" charset="-34"/>
                <a:cs typeface="Mitr" panose="00000500000000000000" pitchFamily="2" charset="-34"/>
              </a:rPr>
              <a:t>กลุ่มสาระการเรียนรู้วิทยาศาสตร์และเทคโนโลยี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127119095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3168</TotalTime>
  <Words>80</Words>
  <Application>Microsoft Office PowerPoint</Application>
  <PresentationFormat>A4 Paper (210x297 mm)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Mitr</vt:lpstr>
      <vt:lpstr>TH Sarabun New</vt:lpstr>
      <vt:lpstr>ธีมของ 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Nokey</cp:lastModifiedBy>
  <cp:revision>159</cp:revision>
  <cp:lastPrinted>2019-07-11T12:28:13Z</cp:lastPrinted>
  <dcterms:created xsi:type="dcterms:W3CDTF">2019-07-09T12:16:20Z</dcterms:created>
  <dcterms:modified xsi:type="dcterms:W3CDTF">2021-10-12T06:50:49Z</dcterms:modified>
</cp:coreProperties>
</file>