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C35"/>
    <a:srgbClr val="F9B800"/>
    <a:srgbClr val="FB4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5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BF2C-A920-4157-96E0-805AB7664A2F}" type="datetimeFigureOut">
              <a:rPr lang="th-TH" smtClean="0"/>
              <a:t>10/06/64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783-209C-4269-8FC5-A935614A56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774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BF2C-A920-4157-96E0-805AB7664A2F}" type="datetimeFigureOut">
              <a:rPr lang="th-TH" smtClean="0"/>
              <a:t>10/06/64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783-209C-4269-8FC5-A935614A56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9863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BF2C-A920-4157-96E0-805AB7664A2F}" type="datetimeFigureOut">
              <a:rPr lang="th-TH" smtClean="0"/>
              <a:t>10/06/64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783-209C-4269-8FC5-A935614A56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551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BF2C-A920-4157-96E0-805AB7664A2F}" type="datetimeFigureOut">
              <a:rPr lang="th-TH" smtClean="0"/>
              <a:t>10/06/64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783-209C-4269-8FC5-A935614A56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606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BF2C-A920-4157-96E0-805AB7664A2F}" type="datetimeFigureOut">
              <a:rPr lang="th-TH" smtClean="0"/>
              <a:t>10/06/64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783-209C-4269-8FC5-A935614A56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937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BF2C-A920-4157-96E0-805AB7664A2F}" type="datetimeFigureOut">
              <a:rPr lang="th-TH" smtClean="0"/>
              <a:t>10/06/64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783-209C-4269-8FC5-A935614A56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529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BF2C-A920-4157-96E0-805AB7664A2F}" type="datetimeFigureOut">
              <a:rPr lang="th-TH" smtClean="0"/>
              <a:t>10/06/64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783-209C-4269-8FC5-A935614A56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374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BF2C-A920-4157-96E0-805AB7664A2F}" type="datetimeFigureOut">
              <a:rPr lang="th-TH" smtClean="0"/>
              <a:t>10/06/64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783-209C-4269-8FC5-A935614A56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256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BF2C-A920-4157-96E0-805AB7664A2F}" type="datetimeFigureOut">
              <a:rPr lang="th-TH" smtClean="0"/>
              <a:t>10/06/64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783-209C-4269-8FC5-A935614A56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655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BF2C-A920-4157-96E0-805AB7664A2F}" type="datetimeFigureOut">
              <a:rPr lang="th-TH" smtClean="0"/>
              <a:t>10/06/64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783-209C-4269-8FC5-A935614A56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6973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BF2C-A920-4157-96E0-805AB7664A2F}" type="datetimeFigureOut">
              <a:rPr lang="th-TH" smtClean="0"/>
              <a:t>10/06/64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783-209C-4269-8FC5-A935614A56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71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5BF2C-A920-4157-96E0-805AB7664A2F}" type="datetimeFigureOut">
              <a:rPr lang="th-TH" smtClean="0"/>
              <a:t>10/06/64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99783-209C-4269-8FC5-A935614A56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626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39BABF4B-AB60-49BA-A5FD-EA0E0657C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9" y="6302118"/>
            <a:ext cx="6858000" cy="1512631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FC0816D0-169E-4A64-8991-FB7E0581F4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xmlns="" id="{CEA31F93-38A3-4E74-8E65-75584358EF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04" t="-1537" b="73313"/>
          <a:stretch/>
        </p:blipFill>
        <p:spPr>
          <a:xfrm flipH="1">
            <a:off x="4055191" y="2356068"/>
            <a:ext cx="1685775" cy="1115841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xmlns="" id="{3A944458-0395-43C0-A8F4-7489AD7F27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212" y="1485388"/>
            <a:ext cx="1371234" cy="1009417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4F1C5896-C337-463D-BC48-4762302FBA02}"/>
              </a:ext>
            </a:extLst>
          </p:cNvPr>
          <p:cNvSpPr txBox="1"/>
          <p:nvPr/>
        </p:nvSpPr>
        <p:spPr>
          <a:xfrm>
            <a:off x="1475777" y="463227"/>
            <a:ext cx="49437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500" b="1" dirty="0" smtClean="0">
                <a:effectLst>
                  <a:glow rad="88900">
                    <a:schemeClr val="bg1"/>
                  </a:glow>
                </a:effectLst>
                <a:latin typeface="RSU" panose="02000506040000020003" pitchFamily="2" charset="-34"/>
                <a:cs typeface="RSU" panose="02000506040000020003" pitchFamily="2" charset="-34"/>
              </a:rPr>
              <a:t>แผนการจัดการเรียนรู้</a:t>
            </a:r>
          </a:p>
          <a:p>
            <a:r>
              <a:rPr lang="th-TH" sz="2500" b="1" dirty="0" smtClean="0">
                <a:effectLst>
                  <a:glow rad="88900">
                    <a:schemeClr val="bg1"/>
                  </a:glow>
                </a:effectLst>
                <a:latin typeface="RSU" panose="02000506040000020003" pitchFamily="2" charset="-34"/>
                <a:cs typeface="RSU" panose="02000506040000020003" pitchFamily="2" charset="-34"/>
              </a:rPr>
              <a:t>รายวิชา............................ รหัสวิชา............</a:t>
            </a:r>
          </a:p>
          <a:p>
            <a:r>
              <a:rPr lang="th-TH" sz="2500" b="1" dirty="0" smtClean="0">
                <a:effectLst>
                  <a:glow rad="88900">
                    <a:schemeClr val="bg1"/>
                  </a:glow>
                </a:effectLst>
                <a:latin typeface="RSU" panose="02000506040000020003" pitchFamily="2" charset="-34"/>
                <a:cs typeface="RSU" panose="02000506040000020003" pitchFamily="2" charset="-34"/>
              </a:rPr>
              <a:t>กลุ่มสาระการเรียนรู้....................................</a:t>
            </a:r>
          </a:p>
          <a:p>
            <a:r>
              <a:rPr lang="th-TH" sz="2500" b="1" dirty="0" smtClean="0">
                <a:effectLst>
                  <a:glow rad="88900">
                    <a:schemeClr val="bg1"/>
                  </a:glow>
                </a:effectLst>
                <a:latin typeface="RSU" panose="02000506040000020003" pitchFamily="2" charset="-34"/>
                <a:cs typeface="RSU" panose="02000506040000020003" pitchFamily="2" charset="-34"/>
              </a:rPr>
              <a:t>ชั้นมัธยมศึกษาปีที่................</a:t>
            </a:r>
            <a:endParaRPr lang="th-TH" sz="2500" b="1" dirty="0">
              <a:effectLst>
                <a:glow rad="88900">
                  <a:schemeClr val="bg1"/>
                </a:glow>
              </a:effectLst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xmlns="" id="{922784C3-7257-401B-BA57-A77433150CFA}"/>
              </a:ext>
            </a:extLst>
          </p:cNvPr>
          <p:cNvSpPr txBox="1"/>
          <p:nvPr/>
        </p:nvSpPr>
        <p:spPr>
          <a:xfrm>
            <a:off x="643183" y="8261669"/>
            <a:ext cx="59618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sz="2800" b="1" dirty="0">
                <a:solidFill>
                  <a:srgbClr val="002060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โรง</a:t>
            </a:r>
            <a:r>
              <a:rPr lang="th-TH" sz="2800" b="1" dirty="0" smtClean="0">
                <a:solidFill>
                  <a:srgbClr val="002060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เรียนบรรหารแจ่มใสวิทยา 5</a:t>
            </a:r>
            <a:endParaRPr lang="th-TH" sz="2800" b="1" dirty="0">
              <a:solidFill>
                <a:srgbClr val="002060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grpSp>
        <p:nvGrpSpPr>
          <p:cNvPr id="39" name="กลุ่ม 38">
            <a:extLst>
              <a:ext uri="{FF2B5EF4-FFF2-40B4-BE49-F238E27FC236}">
                <a16:creationId xmlns:a16="http://schemas.microsoft.com/office/drawing/2014/main" xmlns="" id="{C247643F-F12C-40E1-90A3-DA233AA61A39}"/>
              </a:ext>
            </a:extLst>
          </p:cNvPr>
          <p:cNvGrpSpPr/>
          <p:nvPr/>
        </p:nvGrpSpPr>
        <p:grpSpPr>
          <a:xfrm>
            <a:off x="2334748" y="8684185"/>
            <a:ext cx="4270269" cy="809501"/>
            <a:chOff x="2231815" y="8876772"/>
            <a:chExt cx="4270269" cy="809501"/>
          </a:xfrm>
        </p:grpSpPr>
        <p:sp>
          <p:nvSpPr>
            <p:cNvPr id="40" name="กล่องข้อความ 39">
              <a:extLst>
                <a:ext uri="{FF2B5EF4-FFF2-40B4-BE49-F238E27FC236}">
                  <a16:creationId xmlns:a16="http://schemas.microsoft.com/office/drawing/2014/main" xmlns="" id="{22D506C1-7BC7-4A93-B324-3768C34E710A}"/>
                </a:ext>
              </a:extLst>
            </p:cNvPr>
            <p:cNvSpPr txBox="1"/>
            <p:nvPr/>
          </p:nvSpPr>
          <p:spPr>
            <a:xfrm>
              <a:off x="2231815" y="8876772"/>
              <a:ext cx="4256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h-TH" b="1" dirty="0">
                  <a:latin typeface="RSU" panose="02000506040000020003" pitchFamily="2" charset="-34"/>
                  <a:cs typeface="RSU" panose="02000506040000020003" pitchFamily="2" charset="-34"/>
                </a:rPr>
                <a:t>สังกัดสำนักงานเขตพื้นที่</a:t>
              </a:r>
              <a:r>
                <a:rPr lang="th-TH" b="1" dirty="0" smtClean="0">
                  <a:latin typeface="RSU" panose="02000506040000020003" pitchFamily="2" charset="-34"/>
                  <a:cs typeface="RSU" panose="02000506040000020003" pitchFamily="2" charset="-34"/>
                </a:rPr>
                <a:t>การศึกษามัธยมศึกษาสุพรรณบุรี</a:t>
              </a:r>
              <a:endParaRPr lang="th-TH" b="1" dirty="0"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xmlns="" id="{692B0BD6-0D30-4677-B7BB-2D75E66C77B4}"/>
                </a:ext>
              </a:extLst>
            </p:cNvPr>
            <p:cNvSpPr txBox="1"/>
            <p:nvPr/>
          </p:nvSpPr>
          <p:spPr>
            <a:xfrm>
              <a:off x="2970380" y="9091722"/>
              <a:ext cx="35317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th-TH" sz="1800" b="1" dirty="0">
                  <a:latin typeface="RSU" panose="02000506040000020003" pitchFamily="2" charset="-34"/>
                  <a:cs typeface="RSU" panose="02000506040000020003" pitchFamily="2" charset="-34"/>
                </a:rPr>
                <a:t>สังกัดสำนักงานการศึกษาขั้นพื้นฐาน</a:t>
              </a:r>
            </a:p>
          </p:txBody>
        </p:sp>
        <p:sp>
          <p:nvSpPr>
            <p:cNvPr id="43" name="กล่องข้อความ 42">
              <a:extLst>
                <a:ext uri="{FF2B5EF4-FFF2-40B4-BE49-F238E27FC236}">
                  <a16:creationId xmlns:a16="http://schemas.microsoft.com/office/drawing/2014/main" xmlns="" id="{C0533511-EA49-498C-8183-4F2AC60534E0}"/>
                </a:ext>
              </a:extLst>
            </p:cNvPr>
            <p:cNvSpPr txBox="1"/>
            <p:nvPr/>
          </p:nvSpPr>
          <p:spPr>
            <a:xfrm>
              <a:off x="2956404" y="9316941"/>
              <a:ext cx="35317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th-TH" sz="1800" b="1" dirty="0">
                  <a:latin typeface="RSU" panose="02000506040000020003" pitchFamily="2" charset="-34"/>
                  <a:cs typeface="RSU" panose="02000506040000020003" pitchFamily="2" charset="-34"/>
                </a:rPr>
                <a:t>กระทรวงศึกษาธิการ</a:t>
              </a:r>
            </a:p>
          </p:txBody>
        </p:sp>
      </p:grp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xmlns="" id="{29C65247-AE22-4A37-9B24-29036314DD6C}"/>
              </a:ext>
            </a:extLst>
          </p:cNvPr>
          <p:cNvSpPr txBox="1"/>
          <p:nvPr/>
        </p:nvSpPr>
        <p:spPr>
          <a:xfrm>
            <a:off x="1037355" y="6402282"/>
            <a:ext cx="5820645" cy="1080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000" b="1" dirty="0" smtClean="0">
                <a:solidFill>
                  <a:schemeClr val="bg1"/>
                </a:solidFill>
                <a:effectLst/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  <a:t>ชื่อ................................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000" b="1" dirty="0" smtClean="0">
                <a:solidFill>
                  <a:schemeClr val="bg1"/>
                </a:solidFill>
                <a:effectLst/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  <a:t>ตำแหน่ง</a:t>
            </a:r>
            <a:r>
              <a:rPr lang="en-US" sz="2000" b="1" dirty="0">
                <a:solidFill>
                  <a:schemeClr val="bg1"/>
                </a:solidFill>
                <a:effectLst/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  <a:t>…………………</a:t>
            </a:r>
            <a:endParaRPr lang="en-US" sz="2000" dirty="0">
              <a:solidFill>
                <a:schemeClr val="bg1"/>
              </a:solidFill>
              <a:effectLst/>
              <a:latin typeface="RSU" panose="02000506040000020003" pitchFamily="2" charset="-34"/>
              <a:ea typeface="Calibri" panose="020F0502020204030204" pitchFamily="34" charset="0"/>
              <a:cs typeface="RSU" panose="02000506040000020003" pitchFamily="2" charset="-34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000" b="1" dirty="0">
                <a:solidFill>
                  <a:schemeClr val="bg1"/>
                </a:solidFill>
                <a:effectLst/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  <a:t>วิทยฐานะ </a:t>
            </a:r>
            <a:r>
              <a:rPr lang="en-US" sz="2000" b="1" dirty="0" smtClean="0">
                <a:solidFill>
                  <a:schemeClr val="bg1"/>
                </a:solidFill>
                <a:effectLst/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  <a:t>………………</a:t>
            </a:r>
            <a:endParaRPr lang="en-US" sz="2000" b="1" dirty="0">
              <a:solidFill>
                <a:schemeClr val="bg1"/>
              </a:solidFill>
              <a:effectLst/>
              <a:latin typeface="RSU" panose="02000506040000020003" pitchFamily="2" charset="-34"/>
              <a:ea typeface="Calibri" panose="020F0502020204030204" pitchFamily="34" charset="0"/>
              <a:cs typeface="RSU" panose="02000506040000020003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" y="561044"/>
            <a:ext cx="1448522" cy="1252972"/>
          </a:xfrm>
          <a:prstGeom prst="rect">
            <a:avLst/>
          </a:prstGeom>
        </p:spPr>
      </p:pic>
      <p:grpSp>
        <p:nvGrpSpPr>
          <p:cNvPr id="11" name="กลุ่ม 10"/>
          <p:cNvGrpSpPr/>
          <p:nvPr/>
        </p:nvGrpSpPr>
        <p:grpSpPr>
          <a:xfrm>
            <a:off x="0" y="2524936"/>
            <a:ext cx="6888480" cy="3480169"/>
            <a:chOff x="0" y="2524936"/>
            <a:chExt cx="6888480" cy="3480169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24936"/>
              <a:ext cx="4839165" cy="3465032"/>
            </a:xfrm>
            <a:prstGeom prst="rect">
              <a:avLst/>
            </a:prstGeom>
          </p:spPr>
        </p:pic>
        <p:sp>
          <p:nvSpPr>
            <p:cNvPr id="9" name="สี่เหลี่ยมผืนผ้า 8"/>
            <p:cNvSpPr/>
            <p:nvPr/>
          </p:nvSpPr>
          <p:spPr>
            <a:xfrm flipH="1" flipV="1">
              <a:off x="3931920" y="3237293"/>
              <a:ext cx="2956560" cy="2767812"/>
            </a:xfrm>
            <a:custGeom>
              <a:avLst/>
              <a:gdLst>
                <a:gd name="connsiteX0" fmla="*/ 0 w 3459480"/>
                <a:gd name="connsiteY0" fmla="*/ 0 h 2767812"/>
                <a:gd name="connsiteX1" fmla="*/ 3459480 w 3459480"/>
                <a:gd name="connsiteY1" fmla="*/ 0 h 2767812"/>
                <a:gd name="connsiteX2" fmla="*/ 3459480 w 3459480"/>
                <a:gd name="connsiteY2" fmla="*/ 2767812 h 2767812"/>
                <a:gd name="connsiteX3" fmla="*/ 0 w 3459480"/>
                <a:gd name="connsiteY3" fmla="*/ 2767812 h 2767812"/>
                <a:gd name="connsiteX4" fmla="*/ 0 w 3459480"/>
                <a:gd name="connsiteY4" fmla="*/ 0 h 2767812"/>
                <a:gd name="connsiteX0" fmla="*/ 0 w 3459480"/>
                <a:gd name="connsiteY0" fmla="*/ 0 h 2767812"/>
                <a:gd name="connsiteX1" fmla="*/ 3459480 w 3459480"/>
                <a:gd name="connsiteY1" fmla="*/ 0 h 2767812"/>
                <a:gd name="connsiteX2" fmla="*/ 2392680 w 3459480"/>
                <a:gd name="connsiteY2" fmla="*/ 2737332 h 2767812"/>
                <a:gd name="connsiteX3" fmla="*/ 0 w 3459480"/>
                <a:gd name="connsiteY3" fmla="*/ 2767812 h 2767812"/>
                <a:gd name="connsiteX4" fmla="*/ 0 w 3459480"/>
                <a:gd name="connsiteY4" fmla="*/ 0 h 276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0" h="2767812">
                  <a:moveTo>
                    <a:pt x="0" y="0"/>
                  </a:moveTo>
                  <a:lnTo>
                    <a:pt x="3459480" y="0"/>
                  </a:lnTo>
                  <a:lnTo>
                    <a:pt x="2392680" y="2737332"/>
                  </a:lnTo>
                  <a:lnTo>
                    <a:pt x="0" y="2767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AC3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xmlns="" id="{922784C3-7257-401B-BA57-A77433150CFA}"/>
              </a:ext>
            </a:extLst>
          </p:cNvPr>
          <p:cNvSpPr txBox="1"/>
          <p:nvPr/>
        </p:nvSpPr>
        <p:spPr>
          <a:xfrm>
            <a:off x="4723928" y="3629431"/>
            <a:ext cx="20340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ภาคเรียนที่ 1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ปีการศึกษา</a:t>
            </a: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xmlns="" id="{922784C3-7257-401B-BA57-A77433150CFA}"/>
              </a:ext>
            </a:extLst>
          </p:cNvPr>
          <p:cNvSpPr txBox="1"/>
          <p:nvPr/>
        </p:nvSpPr>
        <p:spPr>
          <a:xfrm>
            <a:off x="4499386" y="4615716"/>
            <a:ext cx="23079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7200" b="1" dirty="0" smtClean="0">
                <a:solidFill>
                  <a:srgbClr val="002060"/>
                </a:solidFill>
                <a:latin typeface="TP Kubua" panose="02000000000000000000" pitchFamily="2" charset="0"/>
                <a:cs typeface="TP Kubua" panose="02000000000000000000" pitchFamily="2" charset="0"/>
              </a:rPr>
              <a:t>2564</a:t>
            </a:r>
          </a:p>
        </p:txBody>
      </p:sp>
    </p:spTree>
    <p:extLst>
      <p:ext uri="{BB962C8B-B14F-4D97-AF65-F5344CB8AC3E}">
        <p14:creationId xmlns:p14="http://schemas.microsoft.com/office/powerpoint/2010/main" val="3294420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20177949-A936-4CC0-83E7-6AF4779ABB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0014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</TotalTime>
  <Words>57</Words>
  <Application>Microsoft Office PowerPoint</Application>
  <PresentationFormat>กระดาษ A4 (210x297 มม.)</PresentationFormat>
  <Paragraphs>14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10" baseType="lpstr">
      <vt:lpstr>Angsana New</vt:lpstr>
      <vt:lpstr>Arial</vt:lpstr>
      <vt:lpstr>Calibri</vt:lpstr>
      <vt:lpstr>Calibri Light</vt:lpstr>
      <vt:lpstr>Cordia New</vt:lpstr>
      <vt:lpstr>RSU</vt:lpstr>
      <vt:lpstr>TP Kubua</vt:lpstr>
      <vt:lpstr>ธีมของ Office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Gunyalax Chipubat</dc:creator>
  <cp:lastModifiedBy>User</cp:lastModifiedBy>
  <cp:revision>20</cp:revision>
  <dcterms:created xsi:type="dcterms:W3CDTF">2021-01-30T14:26:23Z</dcterms:created>
  <dcterms:modified xsi:type="dcterms:W3CDTF">2021-06-10T07:31:53Z</dcterms:modified>
</cp:coreProperties>
</file>